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31" r:id="rId2"/>
    <p:sldMasterId id="2147483743" r:id="rId3"/>
    <p:sldMasterId id="2147483755" r:id="rId4"/>
    <p:sldMasterId id="2147483847" r:id="rId5"/>
  </p:sldMasterIdLst>
  <p:notesMasterIdLst>
    <p:notesMasterId r:id="rId75"/>
  </p:notesMasterIdLst>
  <p:handoutMasterIdLst>
    <p:handoutMasterId r:id="rId76"/>
  </p:handoutMasterIdLst>
  <p:sldIdLst>
    <p:sldId id="259" r:id="rId6"/>
    <p:sldId id="432" r:id="rId7"/>
    <p:sldId id="440" r:id="rId8"/>
    <p:sldId id="467" r:id="rId9"/>
    <p:sldId id="409" r:id="rId10"/>
    <p:sldId id="437" r:id="rId11"/>
    <p:sldId id="442" r:id="rId12"/>
    <p:sldId id="405" r:id="rId13"/>
    <p:sldId id="410" r:id="rId14"/>
    <p:sldId id="1324" r:id="rId15"/>
    <p:sldId id="365" r:id="rId16"/>
    <p:sldId id="377" r:id="rId17"/>
    <p:sldId id="376" r:id="rId18"/>
    <p:sldId id="398" r:id="rId19"/>
    <p:sldId id="372" r:id="rId20"/>
    <p:sldId id="402" r:id="rId21"/>
    <p:sldId id="368" r:id="rId22"/>
    <p:sldId id="363" r:id="rId23"/>
    <p:sldId id="446" r:id="rId24"/>
    <p:sldId id="447" r:id="rId25"/>
    <p:sldId id="487" r:id="rId26"/>
    <p:sldId id="483" r:id="rId27"/>
    <p:sldId id="515" r:id="rId28"/>
    <p:sldId id="518" r:id="rId29"/>
    <p:sldId id="524" r:id="rId30"/>
    <p:sldId id="517" r:id="rId31"/>
    <p:sldId id="318" r:id="rId32"/>
    <p:sldId id="315" r:id="rId33"/>
    <p:sldId id="445" r:id="rId34"/>
    <p:sldId id="322" r:id="rId35"/>
    <p:sldId id="448" r:id="rId36"/>
    <p:sldId id="449" r:id="rId37"/>
    <p:sldId id="450" r:id="rId38"/>
    <p:sldId id="451" r:id="rId39"/>
    <p:sldId id="452" r:id="rId40"/>
    <p:sldId id="414" r:id="rId41"/>
    <p:sldId id="454" r:id="rId42"/>
    <p:sldId id="417" r:id="rId43"/>
    <p:sldId id="324" r:id="rId44"/>
    <p:sldId id="418" r:id="rId45"/>
    <p:sldId id="415" r:id="rId46"/>
    <p:sldId id="416" r:id="rId47"/>
    <p:sldId id="420" r:id="rId48"/>
    <p:sldId id="455" r:id="rId49"/>
    <p:sldId id="456" r:id="rId50"/>
    <p:sldId id="373" r:id="rId51"/>
    <p:sldId id="32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525" r:id="rId63"/>
    <p:sldId id="526" r:id="rId64"/>
    <p:sldId id="537" r:id="rId65"/>
    <p:sldId id="513" r:id="rId66"/>
    <p:sldId id="1325" r:id="rId67"/>
    <p:sldId id="516" r:id="rId68"/>
    <p:sldId id="514" r:id="rId69"/>
    <p:sldId id="1326" r:id="rId70"/>
    <p:sldId id="275" r:id="rId71"/>
    <p:sldId id="257" r:id="rId72"/>
    <p:sldId id="268" r:id="rId73"/>
    <p:sldId id="273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4"/>
    <p:restoredTop sz="94769"/>
  </p:normalViewPr>
  <p:slideViewPr>
    <p:cSldViewPr>
      <p:cViewPr varScale="1">
        <p:scale>
          <a:sx n="106" d="100"/>
          <a:sy n="106" d="100"/>
        </p:scale>
        <p:origin x="14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93E4CE0-12F7-02A7-DE62-BD86FDDD17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498600" y="266700"/>
            <a:ext cx="50292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FCB7A96-6CC0-1E34-27C6-E8FDA6B36ED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latin typeface="Arial Narrow" panose="020B0604020202020204" pitchFamily="34" charset="0"/>
              </a:defRPr>
            </a:lvl1pPr>
          </a:lstStyle>
          <a:p>
            <a:pPr>
              <a:defRPr/>
            </a:pPr>
            <a:fld id="{F9D46F6D-C309-1F4E-88A8-9802AE363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65540" name="Picture 9">
            <a:extLst>
              <a:ext uri="{FF2B5EF4-FFF2-40B4-BE49-F238E27FC236}">
                <a16:creationId xmlns:a16="http://schemas.microsoft.com/office/drawing/2014/main" id="{5FD75E3D-9777-4EFF-9245-8998A4AD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193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11">
            <a:extLst>
              <a:ext uri="{FF2B5EF4-FFF2-40B4-BE49-F238E27FC236}">
                <a16:creationId xmlns:a16="http://schemas.microsoft.com/office/drawing/2014/main" id="{C2E85959-83CA-16BF-EE28-57BB1B8C67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228600" y="86868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>
            <a:extLst>
              <a:ext uri="{FF2B5EF4-FFF2-40B4-BE49-F238E27FC236}">
                <a16:creationId xmlns:a16="http://schemas.microsoft.com/office/drawing/2014/main" id="{FD1FBE94-9268-04CF-166F-85A9CCDD7C38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9144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BD4CC333-A682-AC5B-67EC-7B633369AA4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95800"/>
            <a:ext cx="5029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5540" name="Rectangle 8">
            <a:extLst>
              <a:ext uri="{FF2B5EF4-FFF2-40B4-BE49-F238E27FC236}">
                <a16:creationId xmlns:a16="http://schemas.microsoft.com/office/drawing/2014/main" id="{C37FCAF6-1EF2-D788-6059-72F840E10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86868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D5D1916B-D44F-034A-8DEC-4DC1413AC8D4}" type="slidenum">
              <a:rPr lang="en-US" altLang="en-US" sz="1000" smtClean="0">
                <a:latin typeface="Arial Narrow" panose="020B0604020202020204" pitchFamily="34" charset="0"/>
              </a:rPr>
              <a:pPr algn="r">
                <a:defRPr/>
              </a:pPr>
              <a:t>‹#›</a:t>
            </a:fld>
            <a:endParaRPr lang="en-US" altLang="en-US" sz="1000">
              <a:latin typeface="Arial Narrow" panose="020B0604020202020204" pitchFamily="34" charset="0"/>
            </a:endParaRPr>
          </a:p>
        </p:txBody>
      </p:sp>
      <p:sp>
        <p:nvSpPr>
          <p:cNvPr id="65541" name="Rectangle 9">
            <a:extLst>
              <a:ext uri="{FF2B5EF4-FFF2-40B4-BE49-F238E27FC236}">
                <a16:creationId xmlns:a16="http://schemas.microsoft.com/office/drawing/2014/main" id="{BC400739-00A6-9FF1-3DC2-2C786435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6868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 sz="1000">
              <a:latin typeface="Arial Narrow" charset="0"/>
            </a:endParaRPr>
          </a:p>
        </p:txBody>
      </p:sp>
      <p:sp>
        <p:nvSpPr>
          <p:cNvPr id="8202" name="Rectangle 10">
            <a:extLst>
              <a:ext uri="{FF2B5EF4-FFF2-40B4-BE49-F238E27FC236}">
                <a16:creationId xmlns:a16="http://schemas.microsoft.com/office/drawing/2014/main" id="{87EF7B68-A8C1-5726-577E-92B87D1FB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498600" y="266700"/>
            <a:ext cx="50292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>
                <a:latin typeface="Arial Narrow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4519" name="Picture 11">
            <a:extLst>
              <a:ext uri="{FF2B5EF4-FFF2-40B4-BE49-F238E27FC236}">
                <a16:creationId xmlns:a16="http://schemas.microsoft.com/office/drawing/2014/main" id="{6A13E510-67B8-E714-AFD3-34BC8071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193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D157BFC-9631-BB41-CF07-713E21189AB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39173FE5-37A9-2558-5639-5AB4792C9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>
            <a:extLst>
              <a:ext uri="{FF2B5EF4-FFF2-40B4-BE49-F238E27FC236}">
                <a16:creationId xmlns:a16="http://schemas.microsoft.com/office/drawing/2014/main" id="{1EDB17D8-9B90-3A47-58EC-AC3C931499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45762" name="Rectangle 3">
            <a:extLst>
              <a:ext uri="{FF2B5EF4-FFF2-40B4-BE49-F238E27FC236}">
                <a16:creationId xmlns:a16="http://schemas.microsoft.com/office/drawing/2014/main" id="{874AAF39-FC12-D6CC-2444-0066F2CB4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3AC99A-EDA4-96E9-46F9-457FFAFD8A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3C07C310-C4AE-5681-75B9-805721E4E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084F0F34-81DD-96C0-8B2E-C96E293E0E6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03C07197-CC41-3974-1CD0-1F89772E8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F624BF11-4996-FFA4-9EE1-E050F5A9F5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677E78F9-C1CD-2043-F9BF-DD2BC70AA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7CAE55CB-CBD9-6589-7831-4A93193B69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EE75942C-73B3-84C6-89F4-C0DC20145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30392063-7E5B-98BF-94E8-F871AD770F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18857F6D-9DAF-BE40-F75B-AC7011BC6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5E3A7041-1BA1-0D40-6E67-92BC6C0A88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DC97EE5A-2753-19D0-CEE3-099266007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6F09396F-F4F8-3D91-B477-5AFBB06D41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E2D29AD1-7DB6-14B4-3883-C4166631A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3E9D9291-A959-694E-E73D-C4A0322A35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2" name="Rectangle 3">
            <a:extLst>
              <a:ext uri="{FF2B5EF4-FFF2-40B4-BE49-F238E27FC236}">
                <a16:creationId xmlns:a16="http://schemas.microsoft.com/office/drawing/2014/main" id="{8F91D56E-291F-CA34-270F-780641B77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79092965-20DD-E96D-334B-CB2E09CCCC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9499EA51-D8FD-BC69-300F-51C9DD549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C5064E24-18A0-729A-ED89-F0091EC861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0039AFAB-5FC5-BCFC-0E3C-D1E5511C3B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34F07175-F192-9977-1968-7D095CFD66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68075303-132B-CA48-71A8-03D72B968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>
            <a:extLst>
              <a:ext uri="{FF2B5EF4-FFF2-40B4-BE49-F238E27FC236}">
                <a16:creationId xmlns:a16="http://schemas.microsoft.com/office/drawing/2014/main" id="{2C4A71C9-FE35-63EB-00DC-56FB86506C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2" name="Rectangle 3">
            <a:extLst>
              <a:ext uri="{FF2B5EF4-FFF2-40B4-BE49-F238E27FC236}">
                <a16:creationId xmlns:a16="http://schemas.microsoft.com/office/drawing/2014/main" id="{ABD07F31-C073-224F-B281-8A8110546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C3C58782-1827-6D00-8386-30C1DC04B7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9570" name="Rectangle 3">
            <a:extLst>
              <a:ext uri="{FF2B5EF4-FFF2-40B4-BE49-F238E27FC236}">
                <a16:creationId xmlns:a16="http://schemas.microsoft.com/office/drawing/2014/main" id="{26A5729D-E403-E8C1-1DBB-BF4784473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6B387B8C-4EC5-5D29-089A-81BFC851F5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8131602E-198D-4ABD-1400-C3945D7E2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>
            <a:extLst>
              <a:ext uri="{FF2B5EF4-FFF2-40B4-BE49-F238E27FC236}">
                <a16:creationId xmlns:a16="http://schemas.microsoft.com/office/drawing/2014/main" id="{FCF26359-F4D1-D8BC-6969-CFC023784E1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3666" name="Rectangle 3">
            <a:extLst>
              <a:ext uri="{FF2B5EF4-FFF2-40B4-BE49-F238E27FC236}">
                <a16:creationId xmlns:a16="http://schemas.microsoft.com/office/drawing/2014/main" id="{A76C8D64-4B3B-E837-6B97-864A99DD4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>
            <a:extLst>
              <a:ext uri="{FF2B5EF4-FFF2-40B4-BE49-F238E27FC236}">
                <a16:creationId xmlns:a16="http://schemas.microsoft.com/office/drawing/2014/main" id="{21ECD8BB-642C-3888-17A7-72B361C116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C999CF60-525E-C99B-9AD0-0570EE39A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>
            <a:extLst>
              <a:ext uri="{FF2B5EF4-FFF2-40B4-BE49-F238E27FC236}">
                <a16:creationId xmlns:a16="http://schemas.microsoft.com/office/drawing/2014/main" id="{D470CE1E-D617-990F-2BAC-88DFFA227E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2" name="Rectangle 3">
            <a:extLst>
              <a:ext uri="{FF2B5EF4-FFF2-40B4-BE49-F238E27FC236}">
                <a16:creationId xmlns:a16="http://schemas.microsoft.com/office/drawing/2014/main" id="{BA682C59-B5E1-0A8E-F9CA-8FF415537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5AA50D16-058E-78FD-9016-56B9735D45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0" name="Rectangle 3">
            <a:extLst>
              <a:ext uri="{FF2B5EF4-FFF2-40B4-BE49-F238E27FC236}">
                <a16:creationId xmlns:a16="http://schemas.microsoft.com/office/drawing/2014/main" id="{47E4CA1D-7A6A-A430-7248-6E05FEFFE7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B14C9A9B-051A-A01E-1829-70E6C23A9D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8" name="Rectangle 3">
            <a:extLst>
              <a:ext uri="{FF2B5EF4-FFF2-40B4-BE49-F238E27FC236}">
                <a16:creationId xmlns:a16="http://schemas.microsoft.com/office/drawing/2014/main" id="{CF49A8E9-8B4B-A620-F538-7FE80A075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>
            <a:extLst>
              <a:ext uri="{FF2B5EF4-FFF2-40B4-BE49-F238E27FC236}">
                <a16:creationId xmlns:a16="http://schemas.microsoft.com/office/drawing/2014/main" id="{E6DEEF4F-14C1-358E-6E8B-4E2D5D91BD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3906" name="Rectangle 3">
            <a:extLst>
              <a:ext uri="{FF2B5EF4-FFF2-40B4-BE49-F238E27FC236}">
                <a16:creationId xmlns:a16="http://schemas.microsoft.com/office/drawing/2014/main" id="{B791DD24-96B3-FE6F-3873-4F7BBA2BE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7">
            <a:extLst>
              <a:ext uri="{FF2B5EF4-FFF2-40B4-BE49-F238E27FC236}">
                <a16:creationId xmlns:a16="http://schemas.microsoft.com/office/drawing/2014/main" id="{0AED19E0-55E6-6551-2779-003F757B74F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3652FE2F-D769-DF4A-B79A-AB3B9FBD83D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DEC85657-BCEF-7A53-C665-E972CE2F85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17C5C4BC-17EF-99C0-045B-DB7EF538F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967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4091ADEC-C189-D802-3D34-7C4017DC5F0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00FD423-4F56-A34C-B4CC-8B4FBDB9DB8B}" type="slidenum">
              <a:rPr lang="en-US" altLang="en-US">
                <a:latin typeface="Arial" panose="020B0604020202020204" pitchFamily="34" charset="0"/>
              </a:rPr>
              <a:pPr/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1622117-5EEA-69C6-0EA1-78F47B3BE6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9A4AE0A1-9049-A2B4-C646-95F2F31F2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-already knew needed to deal with site difference issue before cases -were genotyped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-HWE: alleles are in certain proportions; out of HWE indicates error</a:t>
            </a:r>
            <a:endParaRPr lang="ru-R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>
            <a:extLst>
              <a:ext uri="{FF2B5EF4-FFF2-40B4-BE49-F238E27FC236}">
                <a16:creationId xmlns:a16="http://schemas.microsoft.com/office/drawing/2014/main" id="{187A6BF6-1D58-4489-6224-6392BC2202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8002" name="Rectangle 3">
            <a:extLst>
              <a:ext uri="{FF2B5EF4-FFF2-40B4-BE49-F238E27FC236}">
                <a16:creationId xmlns:a16="http://schemas.microsoft.com/office/drawing/2014/main" id="{588506E0-7ADA-014F-3AEC-EC9250576D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>
            <a:extLst>
              <a:ext uri="{FF2B5EF4-FFF2-40B4-BE49-F238E27FC236}">
                <a16:creationId xmlns:a16="http://schemas.microsoft.com/office/drawing/2014/main" id="{405C7B3C-52C8-23A2-E98F-936F50546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0" name="Notes Placeholder 2">
            <a:extLst>
              <a:ext uri="{FF2B5EF4-FFF2-40B4-BE49-F238E27FC236}">
                <a16:creationId xmlns:a16="http://schemas.microsoft.com/office/drawing/2014/main" id="{3F4C4159-C663-CD11-DE0C-C83A050CF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73050" indent="-273050"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</a:pPr>
            <a:r>
              <a:rPr lang="en-US" altLang="en-US">
                <a:ea typeface="ＭＳ Ｐゴシック" panose="020B0600070205080204" pitchFamily="34" charset="-128"/>
              </a:rPr>
              <a:t>-</a:t>
            </a:r>
            <a:r>
              <a:rPr lang="en-US" altLang="en-US" sz="1200">
                <a:latin typeface="Calibri" panose="020F0502020204030204" pitchFamily="34" charset="0"/>
                <a:ea typeface="ＭＳ Ｐゴシック" panose="020B0600070205080204" pitchFamily="34" charset="-128"/>
              </a:rPr>
              <a:t>Attempted to eliminate samples &amp; SNPs with greatest error to reduce differential error btw cases &amp; controls</a:t>
            </a:r>
            <a:endParaRPr lang="en-US" altLang="en-US" sz="1200">
              <a:ea typeface="ＭＳ Ｐゴシック" panose="020B0600070205080204" pitchFamily="34" charset="-128"/>
            </a:endParaRPr>
          </a:p>
          <a:p>
            <a:pPr marL="273050" indent="-273050"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</a:pPr>
            <a:r>
              <a:rPr lang="en-US" altLang="en-US" sz="1200">
                <a:ea typeface="ＭＳ Ｐゴシック" panose="020B0600070205080204" pitchFamily="34" charset="-128"/>
              </a:rPr>
              <a:t>Re-called arrays because even a few poor quality samples can “profoundly” affect the call rate of good quality samples (Pluzhnikov et al., 2010)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marL="273050" indent="-273050"/>
            <a:r>
              <a:rPr lang="en-US" altLang="en-US">
                <a:ea typeface="ＭＳ Ｐゴシック" panose="020B0600070205080204" pitchFamily="34" charset="-128"/>
              </a:rPr>
              <a:t>-rigorous QC process to attempt to eliminate differential error caused by genotyping cases at one site &amp; controls at another</a:t>
            </a:r>
          </a:p>
        </p:txBody>
      </p:sp>
      <p:sp>
        <p:nvSpPr>
          <p:cNvPr id="130051" name="Slide Number Placeholder 3">
            <a:extLst>
              <a:ext uri="{FF2B5EF4-FFF2-40B4-BE49-F238E27FC236}">
                <a16:creationId xmlns:a16="http://schemas.microsoft.com/office/drawing/2014/main" id="{0F252BE2-ABC7-B2AF-3331-90D12BA633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6DD6AE9D-76A5-E647-ACEF-2F2B1BFDB31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38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4BF20057-958E-E695-9667-15BA5549CE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8" name="Rectangle 3">
            <a:extLst>
              <a:ext uri="{FF2B5EF4-FFF2-40B4-BE49-F238E27FC236}">
                <a16:creationId xmlns:a16="http://schemas.microsoft.com/office/drawing/2014/main" id="{C466F0CF-58C4-81A7-3EC4-D959205F2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>
            <a:extLst>
              <a:ext uri="{FF2B5EF4-FFF2-40B4-BE49-F238E27FC236}">
                <a16:creationId xmlns:a16="http://schemas.microsoft.com/office/drawing/2014/main" id="{AC022B0E-DCBD-5B22-69B8-84535CD731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6" name="Notes Placeholder 2">
            <a:extLst>
              <a:ext uri="{FF2B5EF4-FFF2-40B4-BE49-F238E27FC236}">
                <a16:creationId xmlns:a16="http://schemas.microsoft.com/office/drawing/2014/main" id="{AAD9EBF6-5D4C-ACA1-36FB-204F34E03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-inflation across entire distribution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-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721E8F80-2BE1-869D-DA27-E91882A17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53F0A8E-768E-0C46-AEF0-A467EA5EBF0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>
            <a:extLst>
              <a:ext uri="{FF2B5EF4-FFF2-40B4-BE49-F238E27FC236}">
                <a16:creationId xmlns:a16="http://schemas.microsoft.com/office/drawing/2014/main" id="{8D5BA943-A34A-23FB-46E4-72A7B2C794C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378C0896-ED15-5645-8550-1A18D0558620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/>
              <a:t>41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B9CA4699-EFF0-45B4-5A7F-FB2807838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36CFC0B5-F284-8D02-AC2B-4000621F4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-Probability 97% to each genotype;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-Birdseed calls: if called as AA, 100% for AA and 0% for other two possibilities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-If missing, 33% across the board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-The genotype likelihood P( SjG ¼ g) is the estimated probability density of the observed allele signal intensity S if the true genotype is g.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-Each iteration, increase the stringency of filters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-any marker whose genotype probability &lt; 97% in a particular sample’s genotype probabilities file is set to missing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-any marker with &gt;3% of samples having missing genotypes will be excluded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</a:t>
            </a:r>
            <a:r>
              <a:rPr lang="en-US" altLang="en-US" sz="2000">
                <a:latin typeface="Arial" panose="020B0604020202020204" pitchFamily="34" charset="0"/>
                <a:ea typeface="ＭＳ Ｐゴシック" panose="020B0600070205080204" pitchFamily="34" charset="-128"/>
              </a:rPr>
              <a:t>Suggested filter levels for Affy data: </a:t>
            </a:r>
          </a:p>
          <a:p>
            <a:pPr lvl="2" eaLnBrk="1" hangingPunct="1"/>
            <a:r>
              <a:rPr lang="en-US" altLang="en-US" sz="1600">
                <a:latin typeface="Arial" panose="020B0604020202020204" pitchFamily="34" charset="0"/>
                <a:ea typeface="ＭＳ Ｐゴシック" panose="020B0600070205080204" pitchFamily="34" charset="-128"/>
              </a:rPr>
              <a:t>Iteration 1: callthreshold=0.8; missingcohort=0.2</a:t>
            </a:r>
          </a:p>
          <a:p>
            <a:pPr lvl="2" eaLnBrk="1" hangingPunct="1"/>
            <a:r>
              <a:rPr lang="en-US" altLang="en-US" sz="1600">
                <a:latin typeface="Arial" panose="020B0604020202020204" pitchFamily="34" charset="0"/>
                <a:ea typeface="ＭＳ Ｐゴシック" panose="020B0600070205080204" pitchFamily="34" charset="-128"/>
              </a:rPr>
              <a:t>Iteration 2: callthreshold=0.96; missingcohort=0.04</a:t>
            </a:r>
          </a:p>
          <a:p>
            <a:pPr lvl="2" eaLnBrk="1" hangingPunct="1"/>
            <a:r>
              <a:rPr lang="en-US" altLang="en-US" sz="1600">
                <a:latin typeface="Arial" panose="020B0604020202020204" pitchFamily="34" charset="0"/>
                <a:ea typeface="ＭＳ Ｐゴシック" panose="020B0600070205080204" pitchFamily="34" charset="-128"/>
              </a:rPr>
              <a:t>Iteration 3: callthreshold=0.97; missingcohort=0.03</a:t>
            </a:r>
          </a:p>
          <a:p>
            <a:pPr eaLnBrk="1" hangingPunct="1"/>
            <a:endParaRPr lang="ru-R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CD2CD81D-14BB-92AC-5A6E-A2316E381F0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CC7C74B9-3EFB-BD4D-8D5F-9ACE398C5F3F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/>
              <a:t>42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1EB811D6-3F3D-2B7E-1C7F-79EA81E61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308686DF-8A57-50C2-5CE5-F6E37CC4F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>
            <a:extLst>
              <a:ext uri="{FF2B5EF4-FFF2-40B4-BE49-F238E27FC236}">
                <a16:creationId xmlns:a16="http://schemas.microsoft.com/office/drawing/2014/main" id="{B1138EC8-A77E-A5A6-09E0-FAEE86158F2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38333CCD-1165-8742-AB80-29693905D89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/>
              <a:t>43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2F33FA2F-C2ED-D173-6AFA-222C91E8B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05E23F6E-F4DD-773C-C77A-A60D98707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>
            <a:extLst>
              <a:ext uri="{FF2B5EF4-FFF2-40B4-BE49-F238E27FC236}">
                <a16:creationId xmlns:a16="http://schemas.microsoft.com/office/drawing/2014/main" id="{2A44B7D9-83D5-3098-453B-8B0D84470D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8" name="Notes Placeholder 2">
            <a:extLst>
              <a:ext uri="{FF2B5EF4-FFF2-40B4-BE49-F238E27FC236}">
                <a16:creationId xmlns:a16="http://schemas.microsoft.com/office/drawing/2014/main" id="{9FFB2D1A-FF75-069A-368F-59425E229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Haplotypes – set of marker alleles inherited from one parent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2339" name="Slide Number Placeholder 3">
            <a:extLst>
              <a:ext uri="{FF2B5EF4-FFF2-40B4-BE49-F238E27FC236}">
                <a16:creationId xmlns:a16="http://schemas.microsoft.com/office/drawing/2014/main" id="{D1DA0986-0356-1F93-9DA6-2DE6FF3422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F989E278-1702-9544-A0B5-55C505396B3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44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>
            <a:extLst>
              <a:ext uri="{FF2B5EF4-FFF2-40B4-BE49-F238E27FC236}">
                <a16:creationId xmlns:a16="http://schemas.microsoft.com/office/drawing/2014/main" id="{D7243078-55D3-EA35-7172-7DCA0724D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6" name="Notes Placeholder 2">
            <a:extLst>
              <a:ext uri="{FF2B5EF4-FFF2-40B4-BE49-F238E27FC236}">
                <a16:creationId xmlns:a16="http://schemas.microsoft.com/office/drawing/2014/main" id="{4990E06B-BFEE-F7A2-FDF0-7FE51338D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Haplotypes – set of marker alleles inherited from one parent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4387" name="Slide Number Placeholder 3">
            <a:extLst>
              <a:ext uri="{FF2B5EF4-FFF2-40B4-BE49-F238E27FC236}">
                <a16:creationId xmlns:a16="http://schemas.microsoft.com/office/drawing/2014/main" id="{6DB131FB-1A16-F443-700B-D942C75A5D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2F376B8B-2AC0-D440-A9D2-7F7C0DD2F13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45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7">
            <a:extLst>
              <a:ext uri="{FF2B5EF4-FFF2-40B4-BE49-F238E27FC236}">
                <a16:creationId xmlns:a16="http://schemas.microsoft.com/office/drawing/2014/main" id="{AFD95BD3-4323-BBBE-5105-DF69144ED47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D888B13E-6C61-674F-A941-A19B0166E8C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B2180B37-FCDF-0FFD-6A61-563FEF6752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D09720BA-A206-6E5C-9512-28EBD74A8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4731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>
            <a:extLst>
              <a:ext uri="{FF2B5EF4-FFF2-40B4-BE49-F238E27FC236}">
                <a16:creationId xmlns:a16="http://schemas.microsoft.com/office/drawing/2014/main" id="{8FF59984-1A98-EBB0-93C0-1E08A74B5B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6434" name="Rectangle 3">
            <a:extLst>
              <a:ext uri="{FF2B5EF4-FFF2-40B4-BE49-F238E27FC236}">
                <a16:creationId xmlns:a16="http://schemas.microsoft.com/office/drawing/2014/main" id="{D67B3D6B-7630-FCBB-C0B8-6355C114F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>
            <a:extLst>
              <a:ext uri="{FF2B5EF4-FFF2-40B4-BE49-F238E27FC236}">
                <a16:creationId xmlns:a16="http://schemas.microsoft.com/office/drawing/2014/main" id="{161A9865-B4CA-FAEC-EADA-83CEC66B46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8482" name="Rectangle 3">
            <a:extLst>
              <a:ext uri="{FF2B5EF4-FFF2-40B4-BE49-F238E27FC236}">
                <a16:creationId xmlns:a16="http://schemas.microsoft.com/office/drawing/2014/main" id="{0225D3CE-ABDA-2B34-7B84-B4C8BA1388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>
            <a:extLst>
              <a:ext uri="{FF2B5EF4-FFF2-40B4-BE49-F238E27FC236}">
                <a16:creationId xmlns:a16="http://schemas.microsoft.com/office/drawing/2014/main" id="{05C17CA6-1EFA-8C0E-5692-D8A3BDDDDA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Rectangle 3">
            <a:extLst>
              <a:ext uri="{FF2B5EF4-FFF2-40B4-BE49-F238E27FC236}">
                <a16:creationId xmlns:a16="http://schemas.microsoft.com/office/drawing/2014/main" id="{61DBB9FB-EC97-266F-7E99-AD0D2C473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>
            <a:extLst>
              <a:ext uri="{FF2B5EF4-FFF2-40B4-BE49-F238E27FC236}">
                <a16:creationId xmlns:a16="http://schemas.microsoft.com/office/drawing/2014/main" id="{261D960E-7987-0646-EC5F-F82CD0136A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8" name="Rectangle 3">
            <a:extLst>
              <a:ext uri="{FF2B5EF4-FFF2-40B4-BE49-F238E27FC236}">
                <a16:creationId xmlns:a16="http://schemas.microsoft.com/office/drawing/2014/main" id="{A6716218-421B-5B30-3D2C-71D605235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529A5779-7768-AB08-60CD-C5C1D9D358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0" name="Rectangle 3">
            <a:extLst>
              <a:ext uri="{FF2B5EF4-FFF2-40B4-BE49-F238E27FC236}">
                <a16:creationId xmlns:a16="http://schemas.microsoft.com/office/drawing/2014/main" id="{333EA373-C659-037C-44A6-C340714DC8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>
            <a:extLst>
              <a:ext uri="{FF2B5EF4-FFF2-40B4-BE49-F238E27FC236}">
                <a16:creationId xmlns:a16="http://schemas.microsoft.com/office/drawing/2014/main" id="{5287B3EA-72D1-A057-8120-33F71F65B4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6" name="Rectangle 3">
            <a:extLst>
              <a:ext uri="{FF2B5EF4-FFF2-40B4-BE49-F238E27FC236}">
                <a16:creationId xmlns:a16="http://schemas.microsoft.com/office/drawing/2014/main" id="{04564105-0CAB-651E-D099-6C04609EF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>
            <a:extLst>
              <a:ext uri="{FF2B5EF4-FFF2-40B4-BE49-F238E27FC236}">
                <a16:creationId xmlns:a16="http://schemas.microsoft.com/office/drawing/2014/main" id="{66B6698A-65A7-C79C-7062-C9F9C8619B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8" name="Rectangle 3">
            <a:extLst>
              <a:ext uri="{FF2B5EF4-FFF2-40B4-BE49-F238E27FC236}">
                <a16:creationId xmlns:a16="http://schemas.microsoft.com/office/drawing/2014/main" id="{A67FF75F-B940-BE3A-9E24-B70614782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>
            <a:extLst>
              <a:ext uri="{FF2B5EF4-FFF2-40B4-BE49-F238E27FC236}">
                <a16:creationId xmlns:a16="http://schemas.microsoft.com/office/drawing/2014/main" id="{38D2BA89-7FF4-709D-7EB3-F96474923B1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0" name="Rectangle 3">
            <a:extLst>
              <a:ext uri="{FF2B5EF4-FFF2-40B4-BE49-F238E27FC236}">
                <a16:creationId xmlns:a16="http://schemas.microsoft.com/office/drawing/2014/main" id="{D55952AC-DE51-FFB0-34CA-FD09E15D43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>
            <a:extLst>
              <a:ext uri="{FF2B5EF4-FFF2-40B4-BE49-F238E27FC236}">
                <a16:creationId xmlns:a16="http://schemas.microsoft.com/office/drawing/2014/main" id="{1C2D717C-89AE-8B28-7A6C-B8A0357113C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8" name="Rectangle 3">
            <a:extLst>
              <a:ext uri="{FF2B5EF4-FFF2-40B4-BE49-F238E27FC236}">
                <a16:creationId xmlns:a16="http://schemas.microsoft.com/office/drawing/2014/main" id="{3B4C9C4E-4AE8-4E0D-C161-D33D8CC825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B72E5E15-4310-703A-E505-CB8726F8A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FAB0C8F2-D83B-29EC-3B3F-222E52B4B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Eric Lander!!</a:t>
            </a:r>
          </a:p>
        </p:txBody>
      </p:sp>
      <p:sp>
        <p:nvSpPr>
          <p:cNvPr id="171011" name="Slide Number Placeholder 3">
            <a:extLst>
              <a:ext uri="{FF2B5EF4-FFF2-40B4-BE49-F238E27FC236}">
                <a16:creationId xmlns:a16="http://schemas.microsoft.com/office/drawing/2014/main" id="{B5C751D8-3C02-5939-2460-BAA6B2A66E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9" tIns="46154" rIns="92309" bIns="46154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4E41E5BC-0A06-C148-B7C3-77FAAA587B8B}" type="slidenum">
              <a:rPr lang="en-US" altLang="en-US"/>
              <a:pPr/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F9F1D4D8-2372-C82E-886F-C91EDA2446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0F2CE086-66BC-D4CA-305D-E844F2D18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>
            <a:extLst>
              <a:ext uri="{FF2B5EF4-FFF2-40B4-BE49-F238E27FC236}">
                <a16:creationId xmlns:a16="http://schemas.microsoft.com/office/drawing/2014/main" id="{B027693D-7465-D509-4812-B1FCE2F60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8" name="Notes Placeholder 2">
            <a:extLst>
              <a:ext uri="{FF2B5EF4-FFF2-40B4-BE49-F238E27FC236}">
                <a16:creationId xmlns:a16="http://schemas.microsoft.com/office/drawing/2014/main" id="{33CC9B76-366E-7D5D-AC75-A8CF2F0B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Eric Lander!!</a:t>
            </a:r>
          </a:p>
        </p:txBody>
      </p:sp>
      <p:sp>
        <p:nvSpPr>
          <p:cNvPr id="173059" name="Slide Number Placeholder 3">
            <a:extLst>
              <a:ext uri="{FF2B5EF4-FFF2-40B4-BE49-F238E27FC236}">
                <a16:creationId xmlns:a16="http://schemas.microsoft.com/office/drawing/2014/main" id="{C062E932-9BAB-7CDF-A226-02AF940ED3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09" tIns="46154" rIns="92309" bIns="46154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6EF779BC-85A4-9941-A157-84AA9C80CDD9}" type="slidenum">
              <a:rPr lang="en-US" altLang="en-US"/>
              <a:pPr/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>
            <a:extLst>
              <a:ext uri="{FF2B5EF4-FFF2-40B4-BE49-F238E27FC236}">
                <a16:creationId xmlns:a16="http://schemas.microsoft.com/office/drawing/2014/main" id="{A23C6301-BD7C-809E-ED6E-56C58D7B0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6" name="Notes Placeholder 2">
            <a:extLst>
              <a:ext uri="{FF2B5EF4-FFF2-40B4-BE49-F238E27FC236}">
                <a16:creationId xmlns:a16="http://schemas.microsoft.com/office/drawing/2014/main" id="{C01C33FD-17AA-7087-CF56-AE024CA2E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Mice lacking functional C4 exhibited greater overlap between RGC inputs from the two eyes (P &lt; 0.001) than wild-type littermate controls, suggesting reduced synaptic pruning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>
            <a:extLst>
              <a:ext uri="{FF2B5EF4-FFF2-40B4-BE49-F238E27FC236}">
                <a16:creationId xmlns:a16="http://schemas.microsoft.com/office/drawing/2014/main" id="{851CD3C2-3936-82D8-9F70-C87FD68C0B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4" name="Notes Placeholder 2">
            <a:extLst>
              <a:ext uri="{FF2B5EF4-FFF2-40B4-BE49-F238E27FC236}">
                <a16:creationId xmlns:a16="http://schemas.microsoft.com/office/drawing/2014/main" id="{4F96A525-ECC8-6E50-282E-190CF961E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classical model for studying activity-dependent developmental synapse elimination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>
            <a:extLst>
              <a:ext uri="{FF2B5EF4-FFF2-40B4-BE49-F238E27FC236}">
                <a16:creationId xmlns:a16="http://schemas.microsoft.com/office/drawing/2014/main" id="{B111D60B-43FA-0CEC-0726-F18698EFD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2" name="Notes Placeholder 2">
            <a:extLst>
              <a:ext uri="{FF2B5EF4-FFF2-40B4-BE49-F238E27FC236}">
                <a16:creationId xmlns:a16="http://schemas.microsoft.com/office/drawing/2014/main" id="{572332C7-D1EE-66F8-BFAE-76884963D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Mice lacking functional C4 exhibited greater overlap between RGC inputs from the two eyes (P &lt; 0.001) than wild-type littermate controls, suggesting reduced synaptic pruning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3558AEF1-4CDF-BE46-2F91-47583F7E3EF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29915ED8-066F-0E3C-3180-9B79CB182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3A526A9D-0FA1-99E4-485F-33FDBDBF5F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A2279468-D6C4-EC9D-0CA1-5502EDA0A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80105A55-57AB-A6F6-3B3B-ACF717E6682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73ACC3B9-813C-CC7F-093A-1095ABCCE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A39D1884-50BB-8CB3-B907-4B725076BCD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F8C7A782-2B9B-D63D-B8F7-1149A7EE7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D0A93A5D-683D-DA4B-1858-2E6B1FD8A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solidFill>
            <a:schemeClr val="tx1"/>
          </a:solidFill>
          <a:ln w="9525">
            <a:solidFill>
              <a:srgbClr val="FFCC18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3" name="Picture 19">
            <a:extLst>
              <a:ext uri="{FF2B5EF4-FFF2-40B4-BE49-F238E27FC236}">
                <a16:creationId xmlns:a16="http://schemas.microsoft.com/office/drawing/2014/main" id="{408DF38A-1219-EAEA-49F7-BB0E9148F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685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" name="Rectangle 2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667000"/>
            <a:ext cx="7772400" cy="18288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17" name="Rectangle 2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876800"/>
            <a:ext cx="6400800" cy="1447800"/>
          </a:xfrm>
        </p:spPr>
        <p:txBody>
          <a:bodyPr anchor="ctr"/>
          <a:lstStyle>
            <a:lvl1pPr marL="0" indent="0" algn="ctr">
              <a:lnSpc>
                <a:spcPts val="2500"/>
              </a:lnSpc>
              <a:spcBef>
                <a:spcPts val="1500"/>
              </a:spcBef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00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313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02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511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179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3E1E8B95-2273-9F49-ADE6-B1ED5659D5A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15959271-9980-1FD4-711E-E750E0E38A5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0357091F-1560-6A22-DC5C-0B3B816CA75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B66EF5E8-A015-A736-FAE0-931FB722DBB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36EAC-CB3B-0B68-4CA7-151084A8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2BF3C4D7-3E7B-95C2-4075-AEEBC98E1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EF3CD-2D1D-E4C2-8B51-0F06E651E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643917-2103-43DC-84A4-893D4F420099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E55D5F-18AE-58A1-7EF8-532FE652B9CF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B781DCEC-7456-2E8C-BAE1-74E9EB3B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5F7A4-21B7-F34A-8C50-4EABB53C610C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56BE7DF2-E4F8-3D1F-F8B9-6A180DA3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28">
            <a:extLst>
              <a:ext uri="{FF2B5EF4-FFF2-40B4-BE49-F238E27FC236}">
                <a16:creationId xmlns:a16="http://schemas.microsoft.com/office/drawing/2014/main" id="{B8B9D739-F9E0-6547-E38B-661C9F84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854AB4-0C3E-5449-88D7-F9E068F5A3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70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EED05D8-CC76-1296-7BB4-8E9EF83C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F5B8C-AA77-6049-A6A7-4868FA3E6857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A38F7C5-5047-4F5A-E29C-2E1EC79A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25BE99-8481-0EA6-628B-D3C03B5B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328146-74D9-8646-8142-D0F19CA41A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62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FFA28AAA-6828-68E9-C5CA-92BE86A3ED7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76C1D1C-7007-7F66-48B7-0021F885A39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292BBE45-4789-1270-78FA-9D7752422B1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A22BD014-F4F9-5957-3713-683271A36C7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D0EC9F4F-D73C-343F-A5C1-C0EEF33506B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77B720EF-B70E-CF5A-3C6E-0412A4219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0A804-03A9-C92B-7D31-D5A5FC9E5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5C950-1763-86FC-982F-60A19C21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8747F02B-4482-0ED4-1E86-C14B8278D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9A230A-E994-83AD-28BC-8A97B6F8413C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C93BBF-67F7-C29E-219A-68F57332721F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1C0C27B-26C0-11F0-9387-FA163EC2C2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0327195-0C29-88B8-434A-7EF0A0A3210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B06C-31E1-834E-8CE7-C78B51553282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325A976-9C29-B7B1-AA93-94057741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0301CC-64E1-924A-B52D-CC9ABBC8A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39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aight Connector 19">
            <a:extLst>
              <a:ext uri="{FF2B5EF4-FFF2-40B4-BE49-F238E27FC236}">
                <a16:creationId xmlns:a16="http://schemas.microsoft.com/office/drawing/2014/main" id="{E3374549-FA75-3D8C-E95C-1AFDC117A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58D384A-32D5-4031-B3AA-B9272832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518-549B-D349-B9CF-13EF14B4009F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639718F-4982-6702-0288-B07A2A95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0AA173A-7EE8-37BD-FDFA-62E9B04C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8271E8-FA5C-684C-90AC-EE4F22DB81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007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9">
            <a:extLst>
              <a:ext uri="{FF2B5EF4-FFF2-40B4-BE49-F238E27FC236}">
                <a16:creationId xmlns:a16="http://schemas.microsoft.com/office/drawing/2014/main" id="{94A83D65-C3EE-29EF-123F-15ED12BC71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52A41BD-9571-7781-D4BF-1649D885F31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08347E5-FF25-35AB-8449-ED4EC87E263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D6527F88-BF15-618F-1CEA-9C716640E49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CDD4C20E-87BA-E111-61E1-E87AF94A440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0BA9F-C48A-F577-BD10-5BFCD6138503}"/>
              </a:ext>
            </a:extLst>
          </p:cNvPr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34D7C5-56FB-C9EC-E64C-B07CFB02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1A884238-CFBA-30E4-C74B-90A85058B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0EDE37-4FCF-F284-E775-733547E32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2CE8BD-E070-D77E-0947-D1B1D90582B4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2226A6-BF09-3810-1B9C-F696343F5E8D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E481CAAD-AF2E-BDE1-EAC9-9DD035CB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19CFC-4631-304E-8445-EDD55640992D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9CBAF464-98D6-181E-2C61-E332D75E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442B937C-883E-7957-3A18-4D0533EE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49FB47-909D-474F-AEF7-74884AB337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50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8A7A9-9D00-420A-271E-7E2EF7C1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5C0B0-ABB7-6E4A-86B9-8A6DF6082A16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F4ADB-86DE-05DD-FF7D-AC15E1BE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C9B8D-92B5-556B-871C-2E0199CA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0A2269-97F9-884C-BDA9-17BA9FADF8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74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694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4C2A121F-FF20-A428-CDE8-1CE32607CDE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A47DF1AC-92DD-E8C6-C38C-C9C3F6BD02D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FAB9E3C9-B357-0AD5-4098-E2906DBB720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8F5B02B1-3D30-1F08-5060-56054C1F946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CAAEDE-16E6-6155-5099-B7C7C8ACC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538FC-7331-8E1B-843E-A1651F491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33DF2B1C-C066-869C-D003-3BF533FC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0691A-394A-A44E-B1B3-DB639B83B668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8E692B8-3FAE-3B1F-E6CE-EB561BCC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8B61B50-7E7F-5E9D-28AE-CD437711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E164B51-D006-F848-BC00-F42421E009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0304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87464B-3C18-B38B-D32D-08E2BFF61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E2F559D-BB0F-EA9F-AF5B-EE942B7FD63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8FC45C94-B20A-24C3-FE7C-721EDAEACF4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7AADD735-E48A-7DF2-5015-546BAF89998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F4C66730-18F7-F889-27C1-5E1892161F1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3369D-99E3-57F6-5874-709EC7D9C595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72AEC-B6BB-9D03-9B30-585614E15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759E151E-BDA6-7DC0-C572-54C8F03E9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185897-0399-AE09-FC6F-EBE3582A7E6E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5AB53-D1C9-DD9D-B86C-16337C6379C6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ABEF-DA83-AB39-2535-044E31684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B2B3AFC-376E-D469-C7F5-2B4E154DE4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E18FB-40B4-D14F-90D2-715B7B5F46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04BFF40B-132F-36D9-44C9-ABFB8D68ED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D1FE3-2F0F-E146-9308-CA2C1E6B8D7D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E2FE6EF-9E77-D70D-E9C4-1DF4F872B9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0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0265A495-363C-01B5-4B1B-FD5F2770C4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CB924DC6-F9F2-444D-F20D-4F35E5DA6B2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5811E85B-86A5-730E-7FAC-926EF2156DC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D14C2980-8A7F-C22A-FFC8-A8B31FDBEAD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8238D1BE-FD6F-50C3-F66F-67DB8573AD5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EEECE-AAC7-925C-43C8-38E68A411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BDFD4-25E0-3CE3-269B-0F826D591705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5E322-C09F-B9C9-6C48-F7D806A6D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AE4A9E-E982-F9F4-9C67-9BB3E337684C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61D898-FFCC-064C-EC2B-0466C2604459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C3765C-6A15-5E46-3629-8B6FB51D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0ABEE5B8-ACFF-1926-434F-115A431B2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D0966E-D16E-914D-AEBB-80F4527D43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F5725B54-58F9-1BC2-C402-9CD6BEDC6A5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01B4D-25C1-274B-9F51-D8F634665275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8119008-594A-D1DB-75C0-35FABB1BD3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08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457C-EFA2-70DD-6586-885EF22C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15113-81CA-784F-8C59-47F7B51ACB1A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D3A7-98F6-E5F9-E52C-70666151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E0F8C-DBE8-516A-E008-BDA7279C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6EA3AE-B64A-FB4E-ABFE-7329FAF978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623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FEDCD68C-6CF7-CB89-2C30-52F413A092B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D695ED8F-EF4F-A0D0-6D97-934555B1B66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62108CA1-9BE5-03AE-CAF0-B510C7B3E7F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5C453DD3-1051-E7BA-BB61-C828487B68E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ACD0F-0464-069B-1705-47AD007F8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BED2F-B051-89BE-AE0F-4E380F06F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63F1B261-04D4-D638-C8DC-392243C1D6F1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78382C-C97D-75D7-A07B-4FDCA7D40A5F}"/>
              </a:ext>
            </a:extLst>
          </p:cNvPr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96EEB1-061F-873C-BD2C-870CC348B066}"/>
              </a:ext>
            </a:extLst>
          </p:cNvPr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0FD2066-6A9B-0875-1436-0B1967D5EA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04E7FF-D689-E341-B244-F0DF61D91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AE89BCD-1007-C168-3D30-798DD121D8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39B12-7AB8-BB48-B18E-D0B613726E51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2FE6473-4F46-0E82-58ED-CC80AF02A8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A16FA388-4F99-80F7-C4AE-F5779487C46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F0FE49B1-B7D9-50BC-4CBD-B11BCB3C8E3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1E0237DE-5C27-9B9A-B4E4-79838259D60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BAE9EF63-EC75-6A43-FF59-8F16ACDCC4E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0D4FD-C58D-DAEC-D394-DE5A9AEEB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AE9FE40E-1B50-331E-6151-D4FA0284A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5071F-8F26-5ACD-7014-2DA508171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15CC7E-763D-D7FD-80BB-F593A168C6C0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C9B57F-F99F-6ABE-BD99-022165342DE0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F6316449-5BCB-2EA8-21D5-36D9779F7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FBF6E-4C58-DD42-815E-6E257D6B2BB0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53713C42-3805-9655-14B1-5363C8DC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28">
            <a:extLst>
              <a:ext uri="{FF2B5EF4-FFF2-40B4-BE49-F238E27FC236}">
                <a16:creationId xmlns:a16="http://schemas.microsoft.com/office/drawing/2014/main" id="{B628D9BE-A9D5-91DB-C235-758517A2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F3A818-6341-5240-A858-E0018A4490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40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F4DBAC7-6E56-7D6E-AC57-A8D4BD1A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05FA0-961C-644E-A4D9-F9CF2377E356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BD70B2-2811-5CBA-A54D-0E867251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2A2BD36-5C4E-4572-CD3C-533DC46C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B970E0-49E9-0A49-9C9E-D5DAEFD6FF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80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E17ECBDC-4EB5-DBFC-50D5-79FA581B532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C5B649A4-192E-917C-BB93-15AE8339809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92FDBA7-533D-8A18-1612-CE0D170EA18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290BCCBA-891B-EF86-AC75-D3652376068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FF1EDDB2-4024-9401-BD70-CFB9C8F6001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4E70A25E-427B-99A3-E461-9A0C5A72F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4269A-66D0-D2AF-830C-811528B86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81E80-0884-AF37-E022-200F07885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23665B13-8973-5161-6E64-B06E2B045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DD25F-C6E8-86F9-3EB0-D7B8EB728CF7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89A781-DC17-8672-9F81-FE30C75E9AB0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BBE6CBB-62D7-D58A-737D-6D504930EF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16B0BC0-C460-87F0-AA12-09201557C8F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29842-E738-8146-9895-EF0E60D712A9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3AE9D8C-9DBF-697F-E41E-E4AA7B18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C11DCB-1C60-D34E-B1B6-F871A529CC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99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aight Connector 19">
            <a:extLst>
              <a:ext uri="{FF2B5EF4-FFF2-40B4-BE49-F238E27FC236}">
                <a16:creationId xmlns:a16="http://schemas.microsoft.com/office/drawing/2014/main" id="{C61E904D-752E-A83C-BABD-AC575D9A0E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BCCD37E-3F47-AE1D-2DB3-EFD380A7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52191-189B-E24B-BA3F-27E0C1639D6C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98465D5-E153-D6B7-995D-AB6EA6A6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F61C0E-952B-51F7-E185-54986ACB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8DB981-C0E8-3E46-A53C-6B1EF20774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68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9">
            <a:extLst>
              <a:ext uri="{FF2B5EF4-FFF2-40B4-BE49-F238E27FC236}">
                <a16:creationId xmlns:a16="http://schemas.microsoft.com/office/drawing/2014/main" id="{6B2047AA-9798-C95E-449C-2D24ADAB84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70E9D83B-BF08-2173-2975-8332D58C623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DE6E443-9C2A-A66B-130D-49CB087EBE3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CA22A3B1-C340-66F8-685B-E8DFD85E0D4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BF638C28-E7FD-65F6-C7FE-29DA805B72C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A5FAB-666B-149E-4F00-8C4BBCDFA31D}"/>
              </a:ext>
            </a:extLst>
          </p:cNvPr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B0EE6A-7728-B882-8103-F271B0B1D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90ED98-BB83-53E8-42C7-DA4579336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143C4-4ED6-2672-A568-58C616362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B8E826-7A75-88E5-FDA0-00BC380458DF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9F161A-D49B-3E53-5AF2-65DEA119E435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30F0F1E-F8C4-8E4F-6EFF-05097CF8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AC71C-49D9-F64B-95D5-9E43358AD311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8E62A99F-5E28-4BC1-96B0-C507007E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29AE710D-FD1A-0E66-95BF-FBF5DEC1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2025B5-E58F-C048-A9C7-CE0300A3F8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7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8847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AB8F8-FD6A-4067-FA19-91B68298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4E84A-4E70-A54B-BB63-3C663BCD0501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D77A3-EB72-60BF-BB8B-99C8CF6B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28691-F35D-1C28-A114-2B82BC66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A3D647-D8C1-164C-AC2B-329A6DF12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607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A0FDA4C3-3EE4-C464-F32A-0232779026E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6A19D319-0112-7FFB-143D-2DA4C68BC72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CDAB60D7-7ACA-9418-16C0-4F0A5547354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8995BF0D-DFEC-164F-0E22-26195E85754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0078-A0D9-3822-8211-4C2A8D5A7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6D32D-B028-9C15-6535-A5078AD5D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B6778E8B-3126-4DDD-3996-3471EFB8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AF3D9-C1C8-FC4B-8FDF-EED824C7C7D8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743C9B5-60F5-F244-7BA3-6DA75E38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6A915AD-C21F-29A0-6DCF-D09ABE98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26236B-2DE3-1348-82A6-370B20BD64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285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A7244-E189-0744-2147-F9AEF241C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ADA21292-55E1-E034-408E-049A2EEDCFC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1168D6C4-6557-1716-F294-8B9425CD3EA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4245DDC6-5235-8BBE-D94D-BD60C3627C6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F5B856D5-B9E9-6304-0CA9-983133119A1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356EC-01FA-2A7D-3E67-6F13A905505A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15D3C-0ADE-455A-9F16-35D7A25AA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03D39ED8-876C-188C-497E-83B1E5DDB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B32E41-0919-CD73-2F5F-BE2931DB8B11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294221-D18A-720D-756A-9816FC238816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BFA105-73A0-B5B4-CE6A-43ACEF94E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54A486-B686-B5B0-209B-096E052F3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E5A466-2DA0-5640-85E8-B767C3B4F2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9F540291-9940-07A1-D691-AD4F3A133C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F2D38-8414-1542-9BB8-D63EA02BAAC9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72A434DA-1853-EBE2-B4A3-507F62A77C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8EE7E87-C560-7B3C-BEF7-422FA4EB8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4ED3B389-0AE2-6A1C-1DA3-54C4909D581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367FF8D-E21B-B7A9-412A-5A0D47FAC47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260FD38B-84D2-858E-5372-DEF30FC4D60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64A22BC1-C2C0-360A-3574-4E169EE13CC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9D43D-0873-847F-FFD0-461E7F63C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3E170-3CCE-9977-87EB-614538750602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17AAF-FC28-D373-FBAF-D02B54E8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C8A439-91B9-9F6F-CDAF-935799367A76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7E7D4-F802-F681-CA6B-8BD950451EEF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A6E62C-EFE2-935A-C2A4-D694D08D0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28AB4117-02F1-86A2-4CB1-8728A557C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E66AB4-B186-DE49-BAC3-F8FF99165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07F3022-B60E-CAC5-B3B2-6F5F2E9439F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EF064-10F3-F64F-AE47-CA695B758DF5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BDA017D1-B4CD-D4C0-BBB7-9F9EDE4AD7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46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AA95-3DD2-E624-A3C8-F93DD635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C87F2-D5F3-BB48-8A83-95A49C5656B1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1952-5186-B97B-95F7-4680BB46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BFF58-1E88-DB8C-8502-9186E6A6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9B015F-31A7-474A-AF5B-84763EB3F5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55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497EC455-AA98-548B-4177-ECEC04B6ADF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2CD28683-723D-F17D-74B1-DB8E4981CB3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D3BC1494-FD63-DEBB-CEAF-61DD3DE1C90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1D4C8D46-1399-262B-973B-D898A735859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E971A-BE5C-AEDF-070E-A00EA1466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9EE0-ADF9-1282-C365-6E8A683A5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0612D71-F408-ADCF-E256-6D6016FECB6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212606-836D-83E6-92B4-B68DB52CCED0}"/>
              </a:ext>
            </a:extLst>
          </p:cNvPr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DE380E-E29E-8B81-4F83-175BFDA421C6}"/>
              </a:ext>
            </a:extLst>
          </p:cNvPr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882EB93-F473-CD36-64C6-DB915BAF2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E8466D-D190-A246-BA4A-D103EC0C53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A864A42-ADAB-215F-A35D-44FED8E1E3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0A0D2-BEE1-D542-9A28-BB850BD10674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2E1CAC7-45B1-A36A-E0E4-1FC93A7384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A1FDCF8C-2BCB-B1E1-44F0-1C646B6BE84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08ED61D6-6EC1-E57D-F14F-0CD8AF6E721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65DF6359-3CE9-6C00-96C3-FD45917480D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6601F3DD-0EF1-9526-976D-5F021F21DEF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9E965-3C69-5F27-6C9B-98FD26CB4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C31D1E87-1CD4-A056-CE18-32D1D8CE4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B99DC-3CC5-81A5-80B6-A691BA1D0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C5EBAB-3F93-DF5E-3A62-B7E10384D4E0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609EF2-1A25-823F-53C5-233F5E928179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7E048A10-AEAE-16E5-1C63-95AFB954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604F9-E02F-1A4E-993E-19A84BEF4A3A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0A23DBF7-378A-9447-AAFA-798A67BE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28">
            <a:extLst>
              <a:ext uri="{FF2B5EF4-FFF2-40B4-BE49-F238E27FC236}">
                <a16:creationId xmlns:a16="http://schemas.microsoft.com/office/drawing/2014/main" id="{F0693457-4365-A87E-537A-A65B81B3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94D4BF-B124-BB40-92D0-D17DC56282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5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FB3871-978E-2548-EB2D-F1331F1C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2FCBC-ADDA-074D-85F1-556C175AE117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46DBDD0-5845-AAEE-5F6E-8E625C02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A6CCDC-156D-1EE0-7B80-A1748424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5836A4-BBA2-7C45-BD11-EBFE8EC2D9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6258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EC2FE066-3B86-C157-F2AA-0ED34CA99F0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C0D1408-43D6-B42B-FD20-5597567C68B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79EAFE0C-0941-9F2B-4159-053F155A42C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66524B27-1279-BE8D-D567-6F53CF52F8C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190C0DA1-B9D8-FA00-FA3A-20B5917187C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F3CDB4AE-021B-D16E-7EA0-EC97EDC92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1EFDE5-A708-098B-20DC-7A5CECA6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B228B-89E8-3E68-B22B-BC2A05FCF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7466D307-C4EC-76C8-E51D-E10C0FA3AB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1C0EBC-5FA3-C4CE-DB37-6434EDAF226F}"/>
              </a:ext>
            </a:extLst>
          </p:cNvPr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BBA23D-1FE3-61BD-8FF1-6E37F8867FE4}"/>
              </a:ext>
            </a:extLst>
          </p:cNvPr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7C5ECF9-B61C-950D-845C-A4F900C078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37D8FA7-26B9-FC49-B082-E174690789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4FFB9-DB0B-0C4F-9642-86FF94C1DE54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3ABFF8A-8EE8-359E-00F1-1DEC0F60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9B5158-6510-5941-85A3-4080F9D65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359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raight Connector 19">
            <a:extLst>
              <a:ext uri="{FF2B5EF4-FFF2-40B4-BE49-F238E27FC236}">
                <a16:creationId xmlns:a16="http://schemas.microsoft.com/office/drawing/2014/main" id="{76D890EE-4407-A115-7CAF-01704331C8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21122B17-2365-0A7D-616C-ABEF3259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62962-6955-D94A-9193-47B767D4A537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288387C-1A07-1BAD-EA0E-CA89B5652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5CA4F0F-E28C-B4E4-BA04-B707454F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D745A7-8DBC-AA44-B747-31BD90AFAA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51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1163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9">
            <a:extLst>
              <a:ext uri="{FF2B5EF4-FFF2-40B4-BE49-F238E27FC236}">
                <a16:creationId xmlns:a16="http://schemas.microsoft.com/office/drawing/2014/main" id="{64282A2A-7A69-7F1F-A5D1-BC9860095B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>
            <a:solidFill>
              <a:schemeClr val="tx2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BDACE1F8-E233-FFFA-5947-90F915E3031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A6FA11EF-B3A1-46CB-08FC-BBAB2AA3366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1625E4CA-0720-E5F3-5A7F-737E2772EA4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61B8123D-ACEA-87E4-EBEA-31C5DCC0F3D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F19CD-5202-1092-F947-DDAF85699E71}"/>
              </a:ext>
            </a:extLst>
          </p:cNvPr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B2222-3C80-D6DD-E483-CFDB28247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0C37C57-24BD-B56E-4125-936182A38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AE4F5C-B2E9-1660-C309-0726DD539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54E75B-62A3-F3DF-9519-DC75A28768A0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945111-ACF6-75D0-883C-ABB97756DCCF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DBACB801-7F13-DA26-6F12-93652066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31C9-9943-2741-ADA0-91F51E2F3109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FD19244D-5AFC-28C0-B8FD-D743274B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A59A91A8-11E1-F64A-678E-53E3F5E7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7922E1-31FF-DB44-B6D5-636E0F957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22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7FD13-0671-1B65-BF27-87C24498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25B9B-1396-484F-8548-1E6995D576CE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0D71B-7B81-56D6-9CE0-1DE4F1BB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9001-BE64-85B4-6D7F-3EEA1EF4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89B1E3-431A-4F42-A983-3B8EB787B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0728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104C203E-48C9-D3AF-F9FD-9B3B966D35D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0">
            <a:extLst>
              <a:ext uri="{FF2B5EF4-FFF2-40B4-BE49-F238E27FC236}">
                <a16:creationId xmlns:a16="http://schemas.microsoft.com/office/drawing/2014/main" id="{848BA235-D15F-CE02-4FEF-E499FF462D2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58B70FCA-8BED-3D8F-1EE4-E915E8DF282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4">
            <a:extLst>
              <a:ext uri="{FF2B5EF4-FFF2-40B4-BE49-F238E27FC236}">
                <a16:creationId xmlns:a16="http://schemas.microsoft.com/office/drawing/2014/main" id="{550158B7-7F08-B8C8-120C-486BB6D00D8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81BE1-F73E-168D-DB41-67FB33105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AEE77-5951-8AFC-7D3B-1D26315FD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654923D2-26A3-1E06-F3A7-301F9381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A031-A4C9-3544-8481-2EF3C77130CE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36881F1-6A86-0A8F-9BFC-3C0B6C1C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A7FBB7C-B810-57CC-1FC7-D372E60C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11CDA49-3EA4-3448-B717-6663E86E69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5117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BF7F5D-625C-C308-F058-1583A604E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83A78ABA-6302-4C6B-2559-769C4B07723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5BA66B14-8C83-DB46-46D0-FEADFF3CF30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8779AFA0-F1DA-D88F-5E50-A9D9529992A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AFC08F25-A20F-93A2-0128-36096B415B1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FE218-CBC0-3082-14C2-88E036201632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11462-1827-1BDD-4E5B-5E7FE6E50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DB72CECE-23AD-60D6-ED51-7104150DB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C60975-9DC1-F535-9C60-1787F9864352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7045FC-CA2A-2D2B-E13A-E9DDFFDC620A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3DFED-2589-5A76-245C-BE9592504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5505489-355E-314A-884D-BEDA9BCDD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80BF7E-ACF6-2344-99EB-442F5472FE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8BC5768B-435E-A3AC-71D0-2B0C39B72E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5238F-34C4-1E4C-85DC-44042B0DCD50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33DD97AD-5156-D1E6-B755-6DCB7C7771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0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48255A9F-F1A2-F563-2ED2-AB3A46259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A019F5D2-22E0-BDE0-2DFC-4F291CDFA81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349483D-1404-1D58-1712-B157BD836A8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DF8B5C89-BDC9-0013-9D46-DEC74E09FAE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B0EEBEDF-B238-748E-DA13-CABEE9ECCA6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52BFD-96D2-0D53-C3DB-A9DDA2FB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1C203-90BE-4A8B-7CF6-B0B0BA29AFEA}"/>
              </a:ext>
            </a:extLst>
          </p:cNvPr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429E2-A8D9-B95D-17ED-99D93F7EE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866F9-8C3B-E7FF-0E24-37A60C5762D4}"/>
              </a:ext>
            </a:extLst>
          </p:cNvPr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A61275-6A74-F609-E142-0BEA8D14073F}"/>
              </a:ext>
            </a:extLst>
          </p:cNvPr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BFEC53-F2CD-011D-78A3-8845E366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5CDEED9F-818B-F184-4018-D4E76B16C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CD3D237-2BBE-D047-A4A0-E3FD2C303D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4A329F7-C941-AE0C-691E-94C9CB26D6F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7DAC6-FE92-E54D-9E75-75023B2B3A0C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914D8C7-AE87-02E5-92E5-8D36BB04B5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0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A98DB-4D4E-A596-630C-1896CB26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00FAD-DBFF-5845-A583-BD76116EDEBF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38DB2-2CE7-A814-552A-05991DEC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901D3-8EB0-7BA2-A178-55286B0A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C38638-ACB5-BF41-B7B3-93732F4843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67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337276E0-2D4F-0ABD-A7F7-868F3C00832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EDB97213-DCC0-9635-ECA1-71F1E820C3D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321BE07-64CB-2294-16DD-495C4BA6745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4">
            <a:extLst>
              <a:ext uri="{FF2B5EF4-FFF2-40B4-BE49-F238E27FC236}">
                <a16:creationId xmlns:a16="http://schemas.microsoft.com/office/drawing/2014/main" id="{85838324-5B62-F818-94BE-277C55E53BD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7C5F5-2F3E-99CE-A081-A747AC38E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96976-DEC5-0785-AEFB-1D6760DF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2EA7EC93-D6DD-1C66-912C-D90FB6290EB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62A9B4-7A3E-55DB-BFE4-E03CE202E255}"/>
              </a:ext>
            </a:extLst>
          </p:cNvPr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CA0798-6B05-3D61-0399-AA82663F9BC3}"/>
              </a:ext>
            </a:extLst>
          </p:cNvPr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1F6597D-AA13-98A7-4877-97B58C54D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7501FA-B489-564C-A1B8-199E487E4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FE07FFC-5AB3-89E3-0321-952BC2CED7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CDEE0-9C79-1B41-9AC6-C6A194F6E0BB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0AD44A2-2236-6A8C-7E09-3FFC3BA3B5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07FD-C8FC-8C14-5CCA-BEDA2EC01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583B61D1-3185-1A42-98ED-B47219F6ABE3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26543-8383-5A80-42E5-404019CB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B0EF8-4992-61F7-DCCD-4D4ED573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B0EADA3B-A2F4-434A-AC42-943951D5F8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0471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8AB68-AB5F-0C53-0392-60DBA0C9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666EF17F-EA0E-E54F-B03C-654D9828297C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59FA3-7148-0A9F-A127-FE5D03D2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8B975-5F43-9CBB-D6B6-09EA476A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268C7E7A-10DF-2443-92DF-CC26D9276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48008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422A-50BD-D671-F561-A7C403D6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4F6B7D9D-497C-8F40-9465-69D1EA1A6F7E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79DFF-3C3F-1AC7-C9DE-1E5DF422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C6DA-68E3-85BC-1CFB-C2766975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F7FBAA45-3232-1A45-8193-AA1E414426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61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46517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8435-E6A5-DC0D-29A5-BADE77E1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FE671C8B-BE0F-7C49-A2A2-A16A3BBC04FB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66460-4098-0F85-62AE-9EB83A30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A76B7-05C9-43CC-BDFB-77A6CC78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49093E61-FA3A-4641-A379-C8D1EBE5F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7415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4DF60-E0C7-FEBC-D561-DE8856562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A7709D49-3930-B44A-867F-DB026BA5B0F2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42856-4AEC-DA98-E778-2B05BBEE5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D9008-30C0-000E-F3EC-030D4C3E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1B6F6E08-1F15-3F47-B28A-F1DB9CC35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73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E14E3-10C6-040E-9A90-5AFDA833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171EF114-D1EA-EA4B-92C6-B07CD66FE523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946F9-5607-E26C-69AD-23DBDCBD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736FA-9543-EBE6-E763-40128369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A7995D3B-0538-DA4E-9593-3E57826A7E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47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E797E-19F7-6F8E-B5E9-0DDCCFA7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0BF95338-8AB9-8649-8447-311B54C94A5E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ECA2C-18F0-CB4F-7566-2D6C658A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BFDAF-E1E2-2671-42B7-8B4CBF86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DFDE59A7-41D2-2544-AB0C-6EA0348AAB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322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30986-ED60-C330-F42C-E2772896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AA9427A6-B275-4A4A-866C-E825D9B193EF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07DF1-CA5D-1248-C0A5-BBB29D3A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CFFE-E977-EFCB-8BD3-F8B2C13E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BF0D1EB4-345A-E74D-9507-7E0A17B33B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88829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2D1CF-FC78-3B69-13B1-5191046B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A80E402C-C049-DF4F-90F2-0B99063E40B9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894F-3578-457D-B6D6-C3717AA5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B0B8D-BFA1-A6B7-27DD-45C760FD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8BEA7EAC-F9A9-5F4E-AACF-002FDED0A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58429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540E0-B56F-8A45-1A7F-AACC6637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ADE2640B-3745-9940-B04F-074A106D81BD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7CCE-DC0E-D2BC-A498-31786B02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7EA96-E27A-67EE-ADBB-2D2618B0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67BBA944-517B-4644-843A-A426BD8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3583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3130-2723-E98A-DC44-311534C8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eaLnBrk="0" hangingPunct="0">
              <a:defRPr/>
            </a:lvl1pPr>
          </a:lstStyle>
          <a:p>
            <a:pPr>
              <a:defRPr/>
            </a:pPr>
            <a:fld id="{C2D45445-8947-EA4D-8637-E4E8EC9DD326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4019-F825-4199-35C1-BAABEDD7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3690B-5A3F-7DCF-CAFA-35E8BAEC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eaLnBrk="0" hangingPunct="0">
              <a:defRPr smtClean="0"/>
            </a:lvl1pPr>
          </a:lstStyle>
          <a:p>
            <a:pPr>
              <a:defRPr/>
            </a:pPr>
            <a:fld id="{6EE26B8C-3810-0240-8499-0C68862BD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5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23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03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05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67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>
            <a:extLst>
              <a:ext uri="{FF2B5EF4-FFF2-40B4-BE49-F238E27FC236}">
                <a16:creationId xmlns:a16="http://schemas.microsoft.com/office/drawing/2014/main" id="{0CA6E304-766D-7342-ADD5-A658776F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solidFill>
            <a:schemeClr val="tx1"/>
          </a:solidFill>
          <a:ln w="9525">
            <a:solidFill>
              <a:srgbClr val="FFCC18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7" name="Picture 10">
            <a:extLst>
              <a:ext uri="{FF2B5EF4-FFF2-40B4-BE49-F238E27FC236}">
                <a16:creationId xmlns:a16="http://schemas.microsoft.com/office/drawing/2014/main" id="{2A805C5F-4E69-1F18-5930-95B2260D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6200775"/>
            <a:ext cx="11430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13">
            <a:extLst>
              <a:ext uri="{FF2B5EF4-FFF2-40B4-BE49-F238E27FC236}">
                <a16:creationId xmlns:a16="http://schemas.microsoft.com/office/drawing/2014/main" id="{AA167725-04AB-45D0-89A7-6C88D9B45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14">
            <a:extLst>
              <a:ext uri="{FF2B5EF4-FFF2-40B4-BE49-F238E27FC236}">
                <a16:creationId xmlns:a16="http://schemas.microsoft.com/office/drawing/2014/main" id="{5EFD688A-67A4-B8A4-920B-C9B83F0A7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1" r:id="rId1"/>
    <p:sldLayoutId id="2147484919" r:id="rId2"/>
    <p:sldLayoutId id="2147484920" r:id="rId3"/>
    <p:sldLayoutId id="2147484921" r:id="rId4"/>
    <p:sldLayoutId id="2147484922" r:id="rId5"/>
    <p:sldLayoutId id="2147484923" r:id="rId6"/>
    <p:sldLayoutId id="2147484924" r:id="rId7"/>
    <p:sldLayoutId id="2147484925" r:id="rId8"/>
    <p:sldLayoutId id="2147484926" r:id="rId9"/>
    <p:sldLayoutId id="2147484927" r:id="rId10"/>
    <p:sldLayoutId id="2147484928" r:id="rId11"/>
    <p:sldLayoutId id="2147484929" r:id="rId12"/>
    <p:sldLayoutId id="214748493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6">
            <a:extLst>
              <a:ext uri="{FF2B5EF4-FFF2-40B4-BE49-F238E27FC236}">
                <a16:creationId xmlns:a16="http://schemas.microsoft.com/office/drawing/2014/main" id="{FB46D2D5-2980-82E5-6C8E-49E3413DFC3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5" name="Rectangle 15">
            <a:extLst>
              <a:ext uri="{FF2B5EF4-FFF2-40B4-BE49-F238E27FC236}">
                <a16:creationId xmlns:a16="http://schemas.microsoft.com/office/drawing/2014/main" id="{F611055E-6EEB-C3CE-847E-2444272EF18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6" name="Rectangle 17">
            <a:extLst>
              <a:ext uri="{FF2B5EF4-FFF2-40B4-BE49-F238E27FC236}">
                <a16:creationId xmlns:a16="http://schemas.microsoft.com/office/drawing/2014/main" id="{EF363074-7B1D-CFC2-E15E-C8C54AAAEA5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7" name="Rectangle 18">
            <a:extLst>
              <a:ext uri="{FF2B5EF4-FFF2-40B4-BE49-F238E27FC236}">
                <a16:creationId xmlns:a16="http://schemas.microsoft.com/office/drawing/2014/main" id="{3B167C42-1316-2C83-9D6E-3B3EB6EC0A34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FB5FB0-11AE-1DA4-5707-8A42A3276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17BDFB0-E777-0586-A698-13F083752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5554EE0-A0EF-4047-878F-F293C9809A55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D19D6-F3B2-D6C8-A8D0-613E160B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3666F-CDB9-C39D-69CA-13639CA06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97C8DE04-DDC8-597D-E83E-582D57D18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75449-FEB2-E4BC-5010-B745C6548D3A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A518C-47D3-7F93-2068-F4ADBFA0B401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99D3CE-C49F-37F4-77FD-B7BE3F0F0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600" smtClean="0">
                <a:solidFill>
                  <a:srgbClr val="7B989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473CE6-9D4C-CE43-BE90-B6BDCAF7A1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86" name="Title Placeholder 21">
            <a:extLst>
              <a:ext uri="{FF2B5EF4-FFF2-40B4-BE49-F238E27FC236}">
                <a16:creationId xmlns:a16="http://schemas.microsoft.com/office/drawing/2014/main" id="{A38BA7B8-1EE0-BDE9-6A21-077497B837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87" name="Text Placeholder 12">
            <a:extLst>
              <a:ext uri="{FF2B5EF4-FFF2-40B4-BE49-F238E27FC236}">
                <a16:creationId xmlns:a16="http://schemas.microsoft.com/office/drawing/2014/main" id="{56CF03BE-3C79-AFAD-782C-44E4D7B246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2" r:id="rId1"/>
    <p:sldLayoutId id="2147484933" r:id="rId2"/>
    <p:sldLayoutId id="2147484934" r:id="rId3"/>
    <p:sldLayoutId id="2147484935" r:id="rId4"/>
    <p:sldLayoutId id="2147484936" r:id="rId5"/>
    <p:sldLayoutId id="2147484937" r:id="rId6"/>
    <p:sldLayoutId id="2147484938" r:id="rId7"/>
    <p:sldLayoutId id="2147484939" r:id="rId8"/>
    <p:sldLayoutId id="2147484940" r:id="rId9"/>
    <p:sldLayoutId id="2147484941" r:id="rId10"/>
    <p:sldLayoutId id="214748494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2" charset="2"/>
        <a:buChar char=""/>
        <a:defRPr sz="27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2" charset="2"/>
        <a:buChar char="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6">
            <a:extLst>
              <a:ext uri="{FF2B5EF4-FFF2-40B4-BE49-F238E27FC236}">
                <a16:creationId xmlns:a16="http://schemas.microsoft.com/office/drawing/2014/main" id="{9ED983EC-4D99-EBE2-DDE2-CF1B85C3EAE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363" name="Rectangle 15">
            <a:extLst>
              <a:ext uri="{FF2B5EF4-FFF2-40B4-BE49-F238E27FC236}">
                <a16:creationId xmlns:a16="http://schemas.microsoft.com/office/drawing/2014/main" id="{25717A89-F35A-2F34-CA62-851E3AAFAC81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364" name="Rectangle 17">
            <a:extLst>
              <a:ext uri="{FF2B5EF4-FFF2-40B4-BE49-F238E27FC236}">
                <a16:creationId xmlns:a16="http://schemas.microsoft.com/office/drawing/2014/main" id="{6F7E319B-D71A-6283-02B3-8B3C5091620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365" name="Rectangle 18">
            <a:extLst>
              <a:ext uri="{FF2B5EF4-FFF2-40B4-BE49-F238E27FC236}">
                <a16:creationId xmlns:a16="http://schemas.microsoft.com/office/drawing/2014/main" id="{A733855C-1CA3-C130-13D8-8A5C9BA0BBE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630AC-3E64-F5CF-80C0-0ACBF6BD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2FE9539-C260-3E76-EBBB-7F180A38F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0EC6433-ABB0-B64C-B0CB-399F29412DB5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0FEAD-BD29-E8DE-CBBA-816BB711D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F6AF6-F414-C796-94C4-80D82CF8D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0D91F53D-9D4E-0AFC-0310-C77927FAD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329009-2D75-2C16-CCEC-6E7B56EBD6F8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12E7C-6CF6-19B1-0FB9-C1BAF5064AA8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79316A7-D47A-861B-D004-B4FA65296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600" smtClean="0">
                <a:solidFill>
                  <a:srgbClr val="7B989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6299BB-E49E-C14C-819F-590D43EB17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374" name="Title Placeholder 21">
            <a:extLst>
              <a:ext uri="{FF2B5EF4-FFF2-40B4-BE49-F238E27FC236}">
                <a16:creationId xmlns:a16="http://schemas.microsoft.com/office/drawing/2014/main" id="{93EF093A-6DF9-9598-F455-90B07A23689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75" name="Text Placeholder 12">
            <a:extLst>
              <a:ext uri="{FF2B5EF4-FFF2-40B4-BE49-F238E27FC236}">
                <a16:creationId xmlns:a16="http://schemas.microsoft.com/office/drawing/2014/main" id="{BE23F8EE-209C-A8BE-E465-8DF97255B7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43" r:id="rId1"/>
    <p:sldLayoutId id="2147484944" r:id="rId2"/>
    <p:sldLayoutId id="2147484945" r:id="rId3"/>
    <p:sldLayoutId id="2147484946" r:id="rId4"/>
    <p:sldLayoutId id="2147484947" r:id="rId5"/>
    <p:sldLayoutId id="2147484948" r:id="rId6"/>
    <p:sldLayoutId id="2147484949" r:id="rId7"/>
    <p:sldLayoutId id="2147484950" r:id="rId8"/>
    <p:sldLayoutId id="2147484951" r:id="rId9"/>
    <p:sldLayoutId id="2147484952" r:id="rId10"/>
    <p:sldLayoutId id="214748495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2" charset="2"/>
        <a:buChar char=""/>
        <a:defRPr sz="27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2" charset="2"/>
        <a:buChar char="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>
            <a:extLst>
              <a:ext uri="{FF2B5EF4-FFF2-40B4-BE49-F238E27FC236}">
                <a16:creationId xmlns:a16="http://schemas.microsoft.com/office/drawing/2014/main" id="{C7A9BD0D-C71F-E904-32A2-2DD6C38CBE1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1" name="Rectangle 15">
            <a:extLst>
              <a:ext uri="{FF2B5EF4-FFF2-40B4-BE49-F238E27FC236}">
                <a16:creationId xmlns:a16="http://schemas.microsoft.com/office/drawing/2014/main" id="{2E2A2FAE-DB64-7D69-B6FB-EC36A61934A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2" name="Rectangle 17">
            <a:extLst>
              <a:ext uri="{FF2B5EF4-FFF2-40B4-BE49-F238E27FC236}">
                <a16:creationId xmlns:a16="http://schemas.microsoft.com/office/drawing/2014/main" id="{813A01C1-C405-1906-80A8-A435CBEF6AF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653" name="Rectangle 18">
            <a:extLst>
              <a:ext uri="{FF2B5EF4-FFF2-40B4-BE49-F238E27FC236}">
                <a16:creationId xmlns:a16="http://schemas.microsoft.com/office/drawing/2014/main" id="{1CF1D979-61F6-AF06-FD43-EA4A9726316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1DA46-D01B-8214-ABEE-902EA5428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E65E438-3F87-0564-7D9F-61286016B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FFFFFF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74D5657-815A-F34E-B9EF-67E187D27B9D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6DE75-E2F4-6FF9-4BC7-63DDD303E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BC42-7F88-6D14-391F-59D1BC9E7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A247EDED-4B67-EE81-00C5-557A6B2CD2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E6346A-B486-406D-07A0-304AF54D6D36}"/>
              </a:ext>
            </a:extLst>
          </p:cNvPr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EA704-7804-89F8-B66E-B84650DDAAAD}"/>
              </a:ext>
            </a:extLst>
          </p:cNvPr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DB9E051-502F-6ECB-4086-F551A1333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600" smtClean="0">
                <a:solidFill>
                  <a:srgbClr val="7B989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F89884B-CB93-3F42-8A86-45863EC7D4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62" name="Title Placeholder 21">
            <a:extLst>
              <a:ext uri="{FF2B5EF4-FFF2-40B4-BE49-F238E27FC236}">
                <a16:creationId xmlns:a16="http://schemas.microsoft.com/office/drawing/2014/main" id="{122193BA-67F3-F1FB-448C-3B0DA96113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63" name="Text Placeholder 12">
            <a:extLst>
              <a:ext uri="{FF2B5EF4-FFF2-40B4-BE49-F238E27FC236}">
                <a16:creationId xmlns:a16="http://schemas.microsoft.com/office/drawing/2014/main" id="{55FF57F3-DC12-64F1-4BFB-739AA1FDB0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55" r:id="rId2"/>
    <p:sldLayoutId id="2147484956" r:id="rId3"/>
    <p:sldLayoutId id="2147484957" r:id="rId4"/>
    <p:sldLayoutId id="2147484958" r:id="rId5"/>
    <p:sldLayoutId id="2147484959" r:id="rId6"/>
    <p:sldLayoutId id="2147484960" r:id="rId7"/>
    <p:sldLayoutId id="2147484961" r:id="rId8"/>
    <p:sldLayoutId id="2147484962" r:id="rId9"/>
    <p:sldLayoutId id="2147484963" r:id="rId10"/>
    <p:sldLayoutId id="21474849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Book Antiqua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2" charset="2"/>
        <a:buChar char=""/>
        <a:defRPr sz="27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2" charset="2"/>
        <a:buChar char="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Placeholder 1">
            <a:extLst>
              <a:ext uri="{FF2B5EF4-FFF2-40B4-BE49-F238E27FC236}">
                <a16:creationId xmlns:a16="http://schemas.microsoft.com/office/drawing/2014/main" id="{C361AE04-49C4-7192-DD49-F27193E4E1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6FBDEF68-C019-48F2-64BB-4E666269F7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F55A7-46CB-A3A0-D623-78FA9CD5CA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457200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D2910F3-22E7-0549-BA35-B53274BBD5E9}" type="datetime1">
              <a:rPr lang="en-US" altLang="en-US"/>
              <a:pPr>
                <a:defRPr/>
              </a:pPr>
              <a:t>2/28/23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A412-2D0B-3DE1-98BA-5698EE5EB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C0645-284C-1BD1-0911-294F2AA1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457200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E60EF5A-C198-0B43-977B-070921C3B3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n.wikipedia.org/wiki/Antigen" TargetMode="External"/><Relationship Id="rId5" Type="http://schemas.openxmlformats.org/officeDocument/2006/relationships/hyperlink" Target="http://en.wikipedia.org/wiki/Chromosome_6" TargetMode="External"/><Relationship Id="rId4" Type="http://schemas.openxmlformats.org/officeDocument/2006/relationships/hyperlink" Target="http://en.wikipedia.org/wiki/Major_histocompatibility_comple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2">
            <a:extLst>
              <a:ext uri="{FF2B5EF4-FFF2-40B4-BE49-F238E27FC236}">
                <a16:creationId xmlns:a16="http://schemas.microsoft.com/office/drawing/2014/main" id="{CA0B921D-941D-6673-415A-30BD0983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027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6562" name="Text Box 3">
            <a:extLst>
              <a:ext uri="{FF2B5EF4-FFF2-40B4-BE49-F238E27FC236}">
                <a16:creationId xmlns:a16="http://schemas.microsoft.com/office/drawing/2014/main" id="{75761D8F-2040-9DC5-A657-F37178987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81400"/>
            <a:ext cx="86868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en-US" altLang="en-US" dirty="0">
                <a:latin typeface="Verdana" panose="020B0604030504040204" pitchFamily="34" charset="0"/>
              </a:rPr>
              <a:t>Brien Riley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en-US" altLang="en-US" dirty="0">
                <a:latin typeface="Verdana" panose="020B0604030504040204" pitchFamily="34" charset="0"/>
              </a:rPr>
              <a:t>BNFO 653</a:t>
            </a:r>
          </a:p>
          <a:p>
            <a:pPr algn="ctr" eaLnBrk="1" hangingPunct="1">
              <a:lnSpc>
                <a:spcPct val="120000"/>
              </a:lnSpc>
              <a:buFontTx/>
              <a:buNone/>
            </a:pPr>
            <a:r>
              <a:rPr lang="en-US" altLang="en-US" dirty="0">
                <a:latin typeface="Verdana" panose="020B0604030504040204" pitchFamily="34" charset="0"/>
              </a:rPr>
              <a:t>3/03/2023 </a:t>
            </a:r>
            <a:endParaRPr lang="en-US" altLang="en-US" baseline="300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 dirty="0">
              <a:latin typeface="Verdana" panose="020B0604030504040204" pitchFamily="34" charset="0"/>
            </a:endParaRPr>
          </a:p>
        </p:txBody>
      </p:sp>
      <p:sp>
        <p:nvSpPr>
          <p:cNvPr id="66563" name="Rectangle 4">
            <a:extLst>
              <a:ext uri="{FF2B5EF4-FFF2-40B4-BE49-F238E27FC236}">
                <a16:creationId xmlns:a16="http://schemas.microsoft.com/office/drawing/2014/main" id="{68DDEABC-7F24-35B9-E043-14376CD8E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62000"/>
            <a:ext cx="8534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CC18"/>
                </a:solidFill>
                <a:latin typeface="Verdana" panose="020B0604030504040204" pitchFamily="34" charset="0"/>
              </a:rPr>
              <a:t>Contemporary gene discovery through genomewide association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3">
            <a:extLst>
              <a:ext uri="{FF2B5EF4-FFF2-40B4-BE49-F238E27FC236}">
                <a16:creationId xmlns:a16="http://schemas.microsoft.com/office/drawing/2014/main" id="{8961894E-6F81-2738-793C-3990090518D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599" y="1494285"/>
            <a:ext cx="8686801" cy="4598186"/>
          </a:xfrm>
        </p:spPr>
      </p:pic>
      <p:sp>
        <p:nvSpPr>
          <p:cNvPr id="80898" name="TextBox 2">
            <a:extLst>
              <a:ext uri="{FF2B5EF4-FFF2-40B4-BE49-F238E27FC236}">
                <a16:creationId xmlns:a16="http://schemas.microsoft.com/office/drawing/2014/main" id="{7ABBAFF8-6D40-5451-0B9B-E39E2DB4F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538" y="2217738"/>
            <a:ext cx="1643062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200" dirty="0"/>
              <a:t>Huntington’s</a:t>
            </a:r>
          </a:p>
          <a:p>
            <a:pPr algn="ctr"/>
            <a:r>
              <a:rPr lang="en-US" altLang="en-US" sz="1200" dirty="0"/>
              <a:t>HTT </a:t>
            </a:r>
            <a:r>
              <a:rPr lang="en-US" altLang="en-US" sz="1200" dirty="0" err="1"/>
              <a:t>polyQ</a:t>
            </a:r>
            <a:r>
              <a:rPr lang="en-US" altLang="en-US" sz="1200" dirty="0"/>
              <a:t> expansion</a:t>
            </a:r>
          </a:p>
          <a:p>
            <a:pPr algn="ctr"/>
            <a:r>
              <a:rPr lang="en-US" altLang="en-US" sz="1200" dirty="0"/>
              <a:t>MAF 1 in 100,000</a:t>
            </a:r>
          </a:p>
          <a:p>
            <a:pPr algn="ctr"/>
            <a:r>
              <a:rPr lang="en-US" altLang="en-US" sz="1200" dirty="0"/>
              <a:t>OR=100,000</a:t>
            </a:r>
          </a:p>
        </p:txBody>
      </p:sp>
      <p:sp>
        <p:nvSpPr>
          <p:cNvPr id="80899" name="TextBox 3">
            <a:extLst>
              <a:ext uri="{FF2B5EF4-FFF2-40B4-BE49-F238E27FC236}">
                <a16:creationId xmlns:a16="http://schemas.microsoft.com/office/drawing/2014/main" id="{637ECB20-61B3-B81E-9CAE-436449D62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132138"/>
            <a:ext cx="1257300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200"/>
              <a:t>Schizophrenia</a:t>
            </a:r>
          </a:p>
          <a:p>
            <a:pPr algn="ctr"/>
            <a:r>
              <a:rPr lang="en-US" altLang="en-US" sz="1200"/>
              <a:t>22q11 del CNV</a:t>
            </a:r>
          </a:p>
          <a:p>
            <a:pPr algn="ctr"/>
            <a:r>
              <a:rPr lang="en-US" altLang="en-US" sz="1200"/>
              <a:t>MAF 1 in 4000</a:t>
            </a:r>
          </a:p>
          <a:p>
            <a:pPr algn="ctr"/>
            <a:r>
              <a:rPr lang="en-US" altLang="en-US" sz="1200"/>
              <a:t>OR=68</a:t>
            </a:r>
          </a:p>
        </p:txBody>
      </p:sp>
      <p:sp>
        <p:nvSpPr>
          <p:cNvPr id="80900" name="TextBox 4">
            <a:extLst>
              <a:ext uri="{FF2B5EF4-FFF2-40B4-BE49-F238E27FC236}">
                <a16:creationId xmlns:a16="http://schemas.microsoft.com/office/drawing/2014/main" id="{51F1EE25-2BB0-8239-7A08-BCA86C75F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046538"/>
            <a:ext cx="17303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200" dirty="0"/>
              <a:t>Variants associated</a:t>
            </a:r>
          </a:p>
          <a:p>
            <a:pPr algn="ctr"/>
            <a:r>
              <a:rPr lang="en-US" altLang="en-US" sz="1200" dirty="0"/>
              <a:t>w/ common disease risk</a:t>
            </a:r>
          </a:p>
          <a:p>
            <a:pPr algn="ctr"/>
            <a:r>
              <a:rPr lang="en-US" altLang="en-US" sz="1200" dirty="0"/>
              <a:t>MAF 1-40%</a:t>
            </a:r>
          </a:p>
          <a:p>
            <a:pPr algn="ctr"/>
            <a:r>
              <a:rPr lang="en-US" altLang="en-US" sz="1200" dirty="0"/>
              <a:t>OR=1.05-1.3</a:t>
            </a:r>
          </a:p>
        </p:txBody>
      </p:sp>
      <p:sp>
        <p:nvSpPr>
          <p:cNvPr id="80901" name="Rectangle 2">
            <a:extLst>
              <a:ext uri="{FF2B5EF4-FFF2-40B4-BE49-F238E27FC236}">
                <a16:creationId xmlns:a16="http://schemas.microsoft.com/office/drawing/2014/main" id="{9565ABF6-A6FD-79EF-6938-E533E88A4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Models of Common and Rare Genetic Risk II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1DAB6B4A-CB22-5D50-403D-DDF6D1EAB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Common disease/common variant (CDCV)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5A59964C-16A9-FA4F-A18B-128E6340C3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68438"/>
            <a:ext cx="8458200" cy="36576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Risk allele frequency &gt;5% (2K), &gt;1% (10K), &gt;0.1% (100K)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Effect size: allelic odds ratio (OR) ~1.05-1.3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Each allele: 5-30% increase </a:t>
            </a:r>
            <a:r>
              <a:rPr lang="en-US" altLang="en-US" sz="2800" u="sng">
                <a:ea typeface="ＭＳ Ｐゴシック" panose="020B0600070205080204" pitchFamily="34" charset="-128"/>
              </a:rPr>
              <a:t>over baseline risk</a:t>
            </a:r>
            <a:r>
              <a:rPr lang="en-US" altLang="en-US" sz="2800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100s of risk alleles in the population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Each case carries a subset of the total N risk alleles 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Variants may be individually neutral or even advantageous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Might explain high frequency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802C942D-5B75-BA10-24C7-F0C48514F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CDCV requires additional modeling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41C2EB36-FDF8-D430-678D-5358E71573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Simplest model is additive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Total risk from N variants is </a:t>
            </a:r>
            <a:r>
              <a:rPr lang="en-US" altLang="en-US" sz="2800" u="sng">
                <a:ea typeface="ＭＳ Ｐゴシック" panose="020B0600070205080204" pitchFamily="34" charset="-128"/>
              </a:rPr>
              <a:t>equal to</a:t>
            </a:r>
            <a:r>
              <a:rPr lang="en-US" altLang="en-US" sz="2800">
                <a:ea typeface="ＭＳ Ｐゴシック" panose="020B0600070205080204" pitchFamily="34" charset="-128"/>
              </a:rPr>
              <a:t> the sum of the N individual risks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Environmental exposure likely important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Gene-environment (GxE) and gene-gene (epistatic) interactions possible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Epistasis: Total risk from N variants is </a:t>
            </a:r>
            <a:r>
              <a:rPr lang="en-US" altLang="en-US" sz="2800" u="sng">
                <a:ea typeface="ＭＳ Ｐゴシック" panose="020B0600070205080204" pitchFamily="34" charset="-128"/>
              </a:rPr>
              <a:t>greater than</a:t>
            </a:r>
            <a:r>
              <a:rPr lang="en-US" altLang="en-US" sz="2800">
                <a:ea typeface="ＭＳ Ｐゴシック" panose="020B0600070205080204" pitchFamily="34" charset="-128"/>
              </a:rPr>
              <a:t> the sum of the N individual risks</a:t>
            </a:r>
          </a:p>
          <a:p>
            <a:pPr lvl="1" eaLnBrk="1" hangingPunct="1"/>
            <a:r>
              <a:rPr lang="en-US" altLang="en-US" sz="2800" u="sng">
                <a:ea typeface="ＭＳ Ｐゴシック" panose="020B0600070205080204" pitchFamily="34" charset="-128"/>
              </a:rPr>
              <a:t>But</a:t>
            </a:r>
            <a:r>
              <a:rPr lang="en-US" altLang="en-US" sz="2800">
                <a:ea typeface="ＭＳ Ｐゴシック" panose="020B0600070205080204" pitchFamily="34" charset="-128"/>
              </a:rPr>
              <a:t> interactions challenging to detect meaningfully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F0EBAD91-8E74-9026-B0DC-9E494714EE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panose="020B0600070205080204" pitchFamily="34" charset="-128"/>
              </a:rPr>
              <a:t>APOE*</a:t>
            </a:r>
            <a:r>
              <a:rPr lang="en-US" altLang="en-US">
                <a:ea typeface="ＭＳ Ｐゴシック" panose="020B0600070205080204" pitchFamily="34" charset="-128"/>
              </a:rPr>
              <a:t>ε</a:t>
            </a:r>
            <a:r>
              <a:rPr lang="en-US" altLang="en-US" i="1">
                <a:ea typeface="ＭＳ Ｐゴシック" panose="020B0600070205080204" pitchFamily="34" charset="-128"/>
              </a:rPr>
              <a:t>4 </a:t>
            </a:r>
            <a:r>
              <a:rPr lang="en-US" altLang="en-US">
                <a:ea typeface="ＭＳ Ｐゴシック" panose="020B0600070205080204" pitchFamily="34" charset="-128"/>
              </a:rPr>
              <a:t>and Alzheimer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4E403916-0F38-52B0-FD48-E14C7E6B8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altLang="en-US" sz="2800">
                <a:ea typeface="ＭＳ Ｐゴシック" panose="020B0600070205080204" pitchFamily="34" charset="-128"/>
              </a:rPr>
              <a:t>Prototype CDCV allele</a:t>
            </a:r>
          </a:p>
          <a:p>
            <a:pPr marL="457200" indent="-457200" eaLnBrk="1" hangingPunct="1"/>
            <a:r>
              <a:rPr lang="en-US" altLang="en-US" sz="2800">
                <a:ea typeface="ＭＳ Ｐゴシック" panose="020B0600070205080204" pitchFamily="34" charset="-128"/>
              </a:rPr>
              <a:t>ε</a:t>
            </a:r>
            <a:r>
              <a:rPr lang="en-US" altLang="en-US" sz="2800" i="1">
                <a:ea typeface="ＭＳ Ｐゴシック" panose="020B0600070205080204" pitchFamily="34" charset="-128"/>
              </a:rPr>
              <a:t>4 </a:t>
            </a:r>
            <a:r>
              <a:rPr lang="en-US" altLang="en-US" sz="2800">
                <a:ea typeface="ＭＳ Ｐゴシック" panose="020B0600070205080204" pitchFamily="34" charset="-128"/>
              </a:rPr>
              <a:t>risk allele </a:t>
            </a:r>
          </a:p>
          <a:p>
            <a:pPr marL="914400" lvl="1" indent="-457200" eaLnBrk="1" hangingPunct="1"/>
            <a:r>
              <a:rPr lang="en-US" altLang="en-US" sz="2800">
                <a:ea typeface="ＭＳ Ｐゴシック" panose="020B0600070205080204" pitchFamily="34" charset="-128"/>
              </a:rPr>
              <a:t>Common: MAF up to 40% in some populations </a:t>
            </a:r>
          </a:p>
          <a:p>
            <a:pPr marL="914400" lvl="1" indent="-457200" eaLnBrk="1" hangingPunct="1"/>
            <a:r>
              <a:rPr lang="en-US" altLang="en-US" sz="2800">
                <a:ea typeface="ＭＳ Ｐゴシック" panose="020B0600070205080204" pitchFamily="34" charset="-128"/>
              </a:rPr>
              <a:t>Large effect (relatively): allelic relative risk* of 3</a:t>
            </a:r>
          </a:p>
          <a:p>
            <a:pPr marL="914400" lvl="1" indent="-457200" eaLnBrk="1" hangingPunct="1"/>
            <a:r>
              <a:rPr lang="en-US" altLang="en-US" sz="2800">
                <a:ea typeface="ＭＳ Ｐゴシック" panose="020B0600070205080204" pitchFamily="34" charset="-128"/>
              </a:rPr>
              <a:t>Selectively neutral: late-onset disease</a:t>
            </a:r>
          </a:p>
          <a:p>
            <a:pPr marL="914400" lvl="1" indent="-457200" eaLnBrk="1" hangingPunct="1">
              <a:buFontTx/>
              <a:buNone/>
            </a:pPr>
            <a:endParaRPr lang="en-US" altLang="en-US" sz="2800">
              <a:ea typeface="ＭＳ Ｐゴシック" panose="020B0600070205080204" pitchFamily="34" charset="-128"/>
            </a:endParaRPr>
          </a:p>
          <a:p>
            <a:pPr marL="914400" lvl="1" indent="-457200" eaLnBrk="1" hangingPunct="1">
              <a:buFontTx/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Identified early because of high frequency and large </a:t>
            </a:r>
          </a:p>
          <a:p>
            <a:pPr marL="914400" lvl="1" indent="-457200" eaLnBrk="1" hangingPunct="1">
              <a:buFontTx/>
              <a:buNone/>
            </a:pPr>
            <a:r>
              <a:rPr lang="en-US" altLang="en-US" sz="2800">
                <a:ea typeface="ＭＳ Ｐゴシック" panose="020B0600070205080204" pitchFamily="34" charset="-128"/>
              </a:rPr>
              <a:t>effect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Gen Epi_Association">
            <a:extLst>
              <a:ext uri="{FF2B5EF4-FFF2-40B4-BE49-F238E27FC236}">
                <a16:creationId xmlns:a16="http://schemas.microsoft.com/office/drawing/2014/main" id="{F42B029B-79A9-3237-16E1-EB06C6036596}"/>
              </a:ext>
            </a:extLst>
          </p:cNvPr>
          <p:cNvPicPr>
            <a:picLocks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838200"/>
            <a:ext cx="5143500" cy="4292600"/>
          </a:xfrm>
          <a:noFill/>
        </p:spPr>
      </p:pic>
      <p:sp>
        <p:nvSpPr>
          <p:cNvPr id="88067" name="Text Box 3">
            <a:extLst>
              <a:ext uri="{FF2B5EF4-FFF2-40B4-BE49-F238E27FC236}">
                <a16:creationId xmlns:a16="http://schemas.microsoft.com/office/drawing/2014/main" id="{66D9AF73-C6A2-91B9-7759-6B16DE8FF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38800"/>
            <a:ext cx="3024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 b="1">
                <a:solidFill>
                  <a:srgbClr val="003300"/>
                </a:solidFill>
                <a:latin typeface="Arial" panose="020B0604020202020204" pitchFamily="34" charset="0"/>
              </a:rPr>
              <a:t>ROCHE Genetic Education</a:t>
            </a:r>
            <a:endParaRPr lang="en-GB" altLang="en-US" sz="1000" b="1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88068" name="Text Box 5">
            <a:extLst>
              <a:ext uri="{FF2B5EF4-FFF2-40B4-BE49-F238E27FC236}">
                <a16:creationId xmlns:a16="http://schemas.microsoft.com/office/drawing/2014/main" id="{15C25389-F619-9C7D-5E57-8418AF332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905000"/>
            <a:ext cx="2971800" cy="4248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 b="1">
                <a:solidFill>
                  <a:schemeClr val="tx1"/>
                </a:solidFill>
                <a:latin typeface="Comic Sans MS" panose="030F0902030302020204" pitchFamily="66" charset="0"/>
              </a:rPr>
              <a:t>The human leukocyte antigen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 system (</a:t>
            </a:r>
            <a:r>
              <a:rPr lang="en-US" altLang="en-US" sz="1600" b="1">
                <a:solidFill>
                  <a:schemeClr val="tx1"/>
                </a:solidFill>
                <a:latin typeface="Comic Sans MS" panose="030F0902030302020204" pitchFamily="66" charset="0"/>
              </a:rPr>
              <a:t>HLA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) is the name of the human 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  <a:hlinkClick r:id="rId4" tooltip="Major histocompatibility complex"/>
              </a:rPr>
              <a:t>major histocompatibility complex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 (MHC). </a:t>
            </a:r>
          </a:p>
          <a:p>
            <a:pPr eaLnBrk="1" hangingPunct="1">
              <a:spcBef>
                <a:spcPct val="0"/>
              </a:spcBef>
            </a:pPr>
            <a:endParaRPr lang="en-US" altLang="en-US" sz="16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This group of genes on 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  <a:hlinkClick r:id="rId5" tooltip="Chromosome 6"/>
              </a:rPr>
              <a:t>chromosome 6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 encodes cell-surface 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  <a:hlinkClick r:id="rId6" tooltip="Antigen"/>
              </a:rPr>
              <a:t>antigen</a:t>
            </a: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-presenting proteins, etc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Highly variable</a:t>
            </a:r>
          </a:p>
          <a:p>
            <a:pPr eaLnBrk="1" hangingPunct="1">
              <a:spcBef>
                <a:spcPct val="0"/>
              </a:spcBef>
            </a:pPr>
            <a:endParaRPr lang="en-US" altLang="en-US" sz="16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600">
                <a:solidFill>
                  <a:schemeClr val="tx1"/>
                </a:solidFill>
                <a:latin typeface="Comic Sans MS" panose="030F0902030302020204" pitchFamily="66" charset="0"/>
              </a:rPr>
              <a:t>Implicated in many diseases with autoimmune involvement</a:t>
            </a:r>
          </a:p>
          <a:p>
            <a:pPr eaLnBrk="1" hangingPunct="1">
              <a:spcBef>
                <a:spcPct val="0"/>
              </a:spcBef>
            </a:pPr>
            <a:endParaRPr lang="en-US" altLang="en-US" sz="160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2">
            <a:extLst>
              <a:ext uri="{FF2B5EF4-FFF2-40B4-BE49-F238E27FC236}">
                <a16:creationId xmlns:a16="http://schemas.microsoft.com/office/drawing/2014/main" id="{A3077779-5FC9-7DA9-9678-2C6541A6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027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0114" name="Text Box 3">
            <a:extLst>
              <a:ext uri="{FF2B5EF4-FFF2-40B4-BE49-F238E27FC236}">
                <a16:creationId xmlns:a16="http://schemas.microsoft.com/office/drawing/2014/main" id="{49F22E76-EFA1-F700-2A9E-F4638C9DF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81400"/>
            <a:ext cx="86868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buFontTx/>
              <a:buNone/>
            </a:pPr>
            <a:endParaRPr lang="en-US" altLang="en-US" baseline="300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>
              <a:latin typeface="Verdana" panose="020B0604030504040204" pitchFamily="34" charset="0"/>
            </a:endParaRPr>
          </a:p>
        </p:txBody>
      </p:sp>
      <p:sp>
        <p:nvSpPr>
          <p:cNvPr id="90115" name="Rectangle 4">
            <a:extLst>
              <a:ext uri="{FF2B5EF4-FFF2-40B4-BE49-F238E27FC236}">
                <a16:creationId xmlns:a16="http://schemas.microsoft.com/office/drawing/2014/main" id="{CB893940-8691-A346-203C-FF882CDDE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0"/>
            <a:ext cx="8534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FFCC18"/>
                </a:solidFill>
                <a:latin typeface="Verdana" panose="020B0604030504040204" pitchFamily="34" charset="0"/>
              </a:rPr>
              <a:t>Genomewide association studies (GWAS)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6E51EEB3-E8E5-ACEF-74A2-C7815C32C8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Risch and Merikangas, 1996</a:t>
            </a:r>
          </a:p>
        </p:txBody>
      </p:sp>
      <p:pic>
        <p:nvPicPr>
          <p:cNvPr id="92162" name="Picture 7">
            <a:extLst>
              <a:ext uri="{FF2B5EF4-FFF2-40B4-BE49-F238E27FC236}">
                <a16:creationId xmlns:a16="http://schemas.microsoft.com/office/drawing/2014/main" id="{0946D204-10E6-FB58-303A-2E16734CF2DA}"/>
              </a:ext>
            </a:extLst>
          </p:cNvPr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317625"/>
            <a:ext cx="7391400" cy="5175250"/>
          </a:xfrm>
          <a:noFill/>
        </p:spPr>
      </p:pic>
      <p:sp>
        <p:nvSpPr>
          <p:cNvPr id="92163" name="Oval 9">
            <a:extLst>
              <a:ext uri="{FF2B5EF4-FFF2-40B4-BE49-F238E27FC236}">
                <a16:creationId xmlns:a16="http://schemas.microsoft.com/office/drawing/2014/main" id="{F68622BC-2073-D407-45C0-EDCCEFAE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181600"/>
            <a:ext cx="609600" cy="3016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92164" name="Oval 10">
            <a:extLst>
              <a:ext uri="{FF2B5EF4-FFF2-40B4-BE49-F238E27FC236}">
                <a16:creationId xmlns:a16="http://schemas.microsoft.com/office/drawing/2014/main" id="{D90C0E6E-2259-C386-9824-D4AA56C2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181600"/>
            <a:ext cx="685800" cy="3048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92165" name="Oval 11">
            <a:extLst>
              <a:ext uri="{FF2B5EF4-FFF2-40B4-BE49-F238E27FC236}">
                <a16:creationId xmlns:a16="http://schemas.microsoft.com/office/drawing/2014/main" id="{B123E5E4-FEC0-BBAC-2735-EBC56CABC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181600"/>
            <a:ext cx="533400" cy="3048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BB4A0C8A-77F9-6998-A88C-53B9B8552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Development of SNP microarrays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EDBE1F74-2357-B2C8-F1A6-C871E5415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05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Affymetrix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10K, 100K, 250K, 500K (2 arrays), 500K/420K CNV probes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SNPs selected for average physical spacing (poor)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Most common V6.0: 900K SNPs/1.8M CNV probes 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Additional 400K SNPs selected for LD-tagging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317K, 550K, 610K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SNPs selected based on LD maps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Current: 1M SNPs/60K probes for </a:t>
            </a:r>
            <a:r>
              <a:rPr lang="en-US" altLang="en-US" u="sng">
                <a:ea typeface="ＭＳ Ｐゴシック" panose="020B0600070205080204" pitchFamily="34" charset="-128"/>
              </a:rPr>
              <a:t>known</a:t>
            </a:r>
            <a:r>
              <a:rPr lang="en-US" altLang="en-US">
                <a:ea typeface="ＭＳ Ｐゴシック" panose="020B0600070205080204" pitchFamily="34" charset="-128"/>
              </a:rPr>
              <a:t> CNVs 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Technically better approach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Higher genotyping rates, few low MAF SNPs, LD-based 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Other providers and techniques for in-house production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468764E6-3019-5ED0-3DF0-7819DFF1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3" b="27998"/>
          <a:stretch>
            <a:fillRect/>
          </a:stretch>
        </p:blipFill>
        <p:spPr bwMode="auto">
          <a:xfrm>
            <a:off x="7178675" y="2463800"/>
            <a:ext cx="173672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2">
            <a:extLst>
              <a:ext uri="{FF2B5EF4-FFF2-40B4-BE49-F238E27FC236}">
                <a16:creationId xmlns:a16="http://schemas.microsoft.com/office/drawing/2014/main" id="{5C02850A-1AD3-2B61-819C-F369E7BC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027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6258" name="Picture 5">
            <a:extLst>
              <a:ext uri="{FF2B5EF4-FFF2-40B4-BE49-F238E27FC236}">
                <a16:creationId xmlns:a16="http://schemas.microsoft.com/office/drawing/2014/main" id="{C75C95F9-D542-135A-BC83-4E4486DA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29600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F136D42E-48C8-227E-69C5-6835C7963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Issues in GWAS study design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FFAF0AC1-153A-4BD7-DC4E-3C0CBBCBE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Large, high-power samples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Stratification, appropriate controls and phenotypes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Technical issues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Careful data cleaning and QC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Appropriate analysis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Stringent significance thresholds</a:t>
            </a:r>
            <a:r>
              <a:rPr lang="en-US" altLang="en-US" sz="2800">
                <a:ea typeface="ＭＳ Ｐゴシック" panose="020B0600070205080204" pitchFamily="34" charset="-128"/>
              </a:rPr>
              <a:t> 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Replication </a:t>
            </a:r>
            <a:r>
              <a:rPr lang="en-US" altLang="en-US" sz="2800">
                <a:ea typeface="ＭＳ Ｐゴシック" panose="020B0600070205080204" pitchFamily="34" charset="-128"/>
              </a:rPr>
              <a:t>critical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Issues common to all high-throughput, genomewide approaches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64FAE6AA-CAF4-F0EA-E932-084059C5E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Linkage, Crossover &amp; Recombination</a:t>
            </a:r>
          </a:p>
        </p:txBody>
      </p:sp>
      <p:pic>
        <p:nvPicPr>
          <p:cNvPr id="68610" name="Content Placeholder 3">
            <a:extLst>
              <a:ext uri="{FF2B5EF4-FFF2-40B4-BE49-F238E27FC236}">
                <a16:creationId xmlns:a16="http://schemas.microsoft.com/office/drawing/2014/main" id="{4CDF64AD-971C-A1BF-8549-98950A41A9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7638" y="3990975"/>
            <a:ext cx="6207125" cy="2444750"/>
          </a:xfrm>
          <a:solidFill>
            <a:schemeClr val="bg1"/>
          </a:solidFill>
        </p:spPr>
      </p:pic>
      <p:pic>
        <p:nvPicPr>
          <p:cNvPr id="68611" name="Picture 2">
            <a:extLst>
              <a:ext uri="{FF2B5EF4-FFF2-40B4-BE49-F238E27FC236}">
                <a16:creationId xmlns:a16="http://schemas.microsoft.com/office/drawing/2014/main" id="{7B19B4B5-76EA-FBB8-3ABD-9BA2E720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460500"/>
            <a:ext cx="5492750" cy="2530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D5676128-88E5-FA27-9EEB-DBA911C10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3733800" cy="762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Power  &amp; Sample N 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29B3A477-8580-EC2C-196F-EA1997E0C9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Power: probability of </a:t>
            </a:r>
            <a:r>
              <a:rPr lang="en-US" altLang="en-US" sz="2800" u="sng">
                <a:ea typeface="ＭＳ Ｐゴシック" panose="020B0600070205080204" pitchFamily="34" charset="-128"/>
              </a:rPr>
              <a:t>rejecting a false null hypothesis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Probability an effect will be detected if present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Power depends 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Sample size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Allelic 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Risk AF</a:t>
            </a:r>
          </a:p>
        </p:txBody>
      </p:sp>
      <p:graphicFrame>
        <p:nvGraphicFramePr>
          <p:cNvPr id="504057" name="Group 249">
            <a:extLst>
              <a:ext uri="{FF2B5EF4-FFF2-40B4-BE49-F238E27FC236}">
                <a16:creationId xmlns:a16="http://schemas.microsoft.com/office/drawing/2014/main" id="{0CF4ECFC-54E7-8163-493A-4D50292A310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724400" y="609600"/>
          <a:ext cx="3810000" cy="5670551"/>
        </p:xfrm>
        <a:graphic>
          <a:graphicData uri="http://schemas.openxmlformats.org/drawingml/2006/table">
            <a:tbl>
              <a:tblPr/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75">
                <a:tc gridSpan="4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Table R1.</a:t>
                      </a: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Comparative power for samples of 400 cases/1000 controls and 2357 cases/2000 controls for the primary analysis.  Values &gt;80% are shown in bold.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38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Allelic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OR</a:t>
                      </a:r>
                      <a:endParaRPr kumimoji="0" lang="en-AU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-128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RAF</a:t>
                      </a:r>
                      <a:endParaRPr kumimoji="0" lang="en-AU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 Cases/Controls</a:t>
                      </a:r>
                      <a:endParaRPr kumimoji="0" lang="en-AU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400/1000</a:t>
                      </a:r>
                      <a:endParaRPr kumimoji="0" lang="en-AU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2357/2000</a:t>
                      </a:r>
                      <a:endParaRPr kumimoji="0" lang="en-AU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0.045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0.007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0.338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0.009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0.401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0.009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0.39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0.006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0.784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0.057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0.907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0.07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0.932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0.066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0.917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0.802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0.128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0.989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0.214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0.998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0.4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0.245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0.999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 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0.5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0.223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bg1"/>
                          </a:solidFill>
                          <a:latin typeface="Arial Narrow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0.998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-128"/>
                      </a:endParaRPr>
                    </a:p>
                  </a:txBody>
                  <a:tcPr marT="45712" marB="45712" anchor="b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025"/>
            <a:ext cx="9144000" cy="539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6100" y="0"/>
            <a:ext cx="8369300" cy="1247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q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533400" y="685800"/>
            <a:ext cx="4178300" cy="571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>
                <a:solidFill>
                  <a:schemeClr val="tx1"/>
                </a:solidFill>
              </a:rPr>
              <a:t>  9394 cases, 12462 controls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4648200" y="685800"/>
            <a:ext cx="43942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>
                <a:solidFill>
                  <a:schemeClr val="tx1"/>
                </a:solidFill>
              </a:rPr>
              <a:t>  5 genome wide significant sites</a:t>
            </a:r>
          </a:p>
        </p:txBody>
      </p:sp>
      <p:pic>
        <p:nvPicPr>
          <p:cNvPr id="7475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4843463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67400"/>
            <a:ext cx="46545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Title 1"/>
          <p:cNvSpPr txBox="1">
            <a:spLocks/>
          </p:cNvSpPr>
          <p:nvPr/>
        </p:nvSpPr>
        <p:spPr bwMode="auto">
          <a:xfrm>
            <a:off x="457200" y="0"/>
            <a:ext cx="8229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1"/>
                </a:solidFill>
              </a:rPr>
              <a:t>PGC - The Past - 2011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131888"/>
            <a:ext cx="9144000" cy="57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041900" y="1247775"/>
            <a:ext cx="3873500" cy="571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dirty="0">
                <a:solidFill>
                  <a:schemeClr val="tx1"/>
                </a:solidFill>
              </a:rPr>
              <a:t>25785 cases, 28441 controls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21200" y="2122488"/>
            <a:ext cx="4394200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dirty="0">
                <a:solidFill>
                  <a:schemeClr val="tx1"/>
                </a:solidFill>
              </a:rPr>
              <a:t>62 genome wide significant sites</a:t>
            </a:r>
          </a:p>
        </p:txBody>
      </p:sp>
      <p:sp>
        <p:nvSpPr>
          <p:cNvPr id="75780" name="Title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PGC2 2012 Mega-analysis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6363" y="0"/>
            <a:ext cx="6559550" cy="3079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</a:rPr>
              <a:t>UNPUBLISHED REPORT FROM PGC-SCHIZOPHRENIA GROUP, HAMBURG October 2012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PGC2 2014 Mega-analysis results</a:t>
            </a: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4495800" y="2362200"/>
            <a:ext cx="4394200" cy="571500"/>
          </a:xfrm>
          <a:prstGeom prst="rect">
            <a:avLst/>
          </a:prstGeom>
          <a:gradFill rotWithShape="1">
            <a:gsLst>
              <a:gs pos="0">
                <a:srgbClr val="FFFFDC"/>
              </a:gs>
              <a:gs pos="64999">
                <a:srgbClr val="FFFFAC"/>
              </a:gs>
              <a:gs pos="100000">
                <a:srgbClr val="FFFF88"/>
              </a:gs>
            </a:gsLst>
            <a:lin ang="5400000" scaled="1"/>
          </a:gradFill>
          <a:ln w="9525">
            <a:solidFill>
              <a:srgbClr val="FADD4D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>
                <a:solidFill>
                  <a:schemeClr val="tx1"/>
                </a:solidFill>
              </a:rPr>
              <a:t>  108 genome wide significant sites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495800" y="1447800"/>
            <a:ext cx="4241800" cy="571500"/>
          </a:xfrm>
          <a:prstGeom prst="rect">
            <a:avLst/>
          </a:prstGeom>
          <a:gradFill rotWithShape="1">
            <a:gsLst>
              <a:gs pos="0">
                <a:srgbClr val="FFE9DD"/>
              </a:gs>
              <a:gs pos="64999">
                <a:srgbClr val="FFCBAF"/>
              </a:gs>
              <a:gs pos="100000">
                <a:srgbClr val="FFB78E"/>
              </a:gs>
            </a:gsLst>
            <a:lin ang="5400000" scaled="1"/>
          </a:gradFill>
          <a:ln w="9525">
            <a:solidFill>
              <a:srgbClr val="FD946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>
                <a:solidFill>
                  <a:schemeClr val="tx1"/>
                </a:solidFill>
              </a:rPr>
              <a:t>  34241 cases, 45604 controls</a:t>
            </a:r>
          </a:p>
        </p:txBody>
      </p:sp>
    </p:spTree>
    <p:extLst>
      <p:ext uri="{BB962C8B-B14F-4D97-AF65-F5344CB8AC3E}">
        <p14:creationId xmlns:p14="http://schemas.microsoft.com/office/powerpoint/2010/main" val="115344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315"/>
            <a:ext cx="9144000" cy="5797685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419600" y="1257301"/>
            <a:ext cx="4648200" cy="5714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  65,205 cases and 87,919 controls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19600" y="1981200"/>
            <a:ext cx="4648200" cy="5714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256 genome wide significant sites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r>
              <a:rPr lang="en-US" altLang="en-US" kern="0" dirty="0">
                <a:ea typeface="ＭＳ Ｐゴシック" charset="-128"/>
              </a:rPr>
              <a:t>PGC2 2017 Mega-analysis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10847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6">
            <a:extLst>
              <a:ext uri="{FF2B5EF4-FFF2-40B4-BE49-F238E27FC236}">
                <a16:creationId xmlns:a16="http://schemas.microsoft.com/office/drawing/2014/main" id="{B6369BC5-DF15-0D44-B6E9-3E46F18F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6"/>
          <a:stretch>
            <a:fillRect/>
          </a:stretch>
        </p:blipFill>
        <p:spPr bwMode="auto">
          <a:xfrm>
            <a:off x="0" y="1149349"/>
            <a:ext cx="9144000" cy="570865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9F007FE-BBCB-8A45-A57A-44FCEB33AC0F}"/>
              </a:ext>
            </a:extLst>
          </p:cNvPr>
          <p:cNvSpPr txBox="1">
            <a:spLocks/>
          </p:cNvSpPr>
          <p:nvPr/>
        </p:nvSpPr>
        <p:spPr>
          <a:xfrm>
            <a:off x="4664705" y="344949"/>
            <a:ext cx="4180472" cy="85725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en-US" altLang="en-US" sz="2700" dirty="0">
                <a:solidFill>
                  <a:schemeClr val="tx1"/>
                </a:solidFill>
                <a:ea typeface="ＭＳ Ｐゴシック" charset="-128"/>
              </a:rPr>
              <a:t>Common variant sites for schizophrenia,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14C82-936C-2B41-84E0-C46C1765582B}"/>
              </a:ext>
            </a:extLst>
          </p:cNvPr>
          <p:cNvSpPr txBox="1">
            <a:spLocks/>
          </p:cNvSpPr>
          <p:nvPr/>
        </p:nvSpPr>
        <p:spPr>
          <a:xfrm>
            <a:off x="5510711" y="1270321"/>
            <a:ext cx="3124744" cy="4286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/>
              <a:t>  67,390 cases and 94,015 controls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16E17D-D09F-1340-9A5A-B9C80D9F06C0}"/>
              </a:ext>
            </a:extLst>
          </p:cNvPr>
          <p:cNvSpPr txBox="1">
            <a:spLocks/>
          </p:cNvSpPr>
          <p:nvPr/>
        </p:nvSpPr>
        <p:spPr>
          <a:xfrm>
            <a:off x="5510711" y="1863724"/>
            <a:ext cx="2997199" cy="4286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/>
              <a:t>270 genomewide significant sites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B453ECD-EC50-2847-BA1D-D71C7AAA4C82}"/>
              </a:ext>
            </a:extLst>
          </p:cNvPr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r>
              <a:rPr lang="en-US" altLang="en-US" kern="0" dirty="0">
                <a:ea typeface="ＭＳ Ｐゴシック" charset="-128"/>
              </a:rPr>
              <a:t>PGC2 2022 Mega-analysis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299321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Title 1">
            <a:extLst>
              <a:ext uri="{FF2B5EF4-FFF2-40B4-BE49-F238E27FC236}">
                <a16:creationId xmlns:a16="http://schemas.microsoft.com/office/drawing/2014/main" id="{D0FC3D37-1F17-3EB4-FD73-05C9250B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50"/>
            <a:ext cx="8534400" cy="8572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Associated loci as function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of sample size</a:t>
            </a:r>
          </a:p>
        </p:txBody>
      </p:sp>
      <p:sp>
        <p:nvSpPr>
          <p:cNvPr id="251906" name="TextBox 11">
            <a:extLst>
              <a:ext uri="{FF2B5EF4-FFF2-40B4-BE49-F238E27FC236}">
                <a16:creationId xmlns:a16="http://schemas.microsoft.com/office/drawing/2014/main" id="{87ACA688-7AFF-8182-8C7D-C979CA952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3122613"/>
            <a:ext cx="14874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/>
              <a:t>PGC w3 (75K/155 loci)</a:t>
            </a:r>
          </a:p>
        </p:txBody>
      </p:sp>
      <p:sp>
        <p:nvSpPr>
          <p:cNvPr id="251907" name="TextBox 12">
            <a:extLst>
              <a:ext uri="{FF2B5EF4-FFF2-40B4-BE49-F238E27FC236}">
                <a16:creationId xmlns:a16="http://schemas.microsoft.com/office/drawing/2014/main" id="{AD8B662B-DE0A-DA7B-4087-AF5203E89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3732213"/>
            <a:ext cx="13144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/>
              <a:t>PGC w2 (35K/108 loci)</a:t>
            </a:r>
          </a:p>
        </p:txBody>
      </p:sp>
      <p:sp>
        <p:nvSpPr>
          <p:cNvPr id="251908" name="TextBox 18">
            <a:extLst>
              <a:ext uri="{FF2B5EF4-FFF2-40B4-BE49-F238E27FC236}">
                <a16:creationId xmlns:a16="http://schemas.microsoft.com/office/drawing/2014/main" id="{432A5BF7-359C-6171-FF50-E230BCB4376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611982" y="3426618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 Hits </a:t>
            </a:r>
            <a:r>
              <a:rPr lang="en-US" altLang="en-US" sz="1400"/>
              <a:t>(p &lt; 5.0 * 10</a:t>
            </a:r>
            <a:r>
              <a:rPr lang="en-US" altLang="en-US" sz="1400" baseline="30000"/>
              <a:t>-08</a:t>
            </a:r>
            <a:r>
              <a:rPr lang="en-US" altLang="en-US" sz="1400"/>
              <a:t>)</a:t>
            </a:r>
            <a:endParaRPr lang="en-US" altLang="en-US"/>
          </a:p>
        </p:txBody>
      </p:sp>
      <p:sp>
        <p:nvSpPr>
          <p:cNvPr id="251909" name="TextBox 20">
            <a:extLst>
              <a:ext uri="{FF2B5EF4-FFF2-40B4-BE49-F238E27FC236}">
                <a16:creationId xmlns:a16="http://schemas.microsoft.com/office/drawing/2014/main" id="{FC3C6531-8D51-D785-F812-958E6A58B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6243638"/>
            <a:ext cx="1123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 cases</a:t>
            </a:r>
          </a:p>
        </p:txBody>
      </p:sp>
      <p:grpSp>
        <p:nvGrpSpPr>
          <p:cNvPr id="251910" name="Group 21">
            <a:extLst>
              <a:ext uri="{FF2B5EF4-FFF2-40B4-BE49-F238E27FC236}">
                <a16:creationId xmlns:a16="http://schemas.microsoft.com/office/drawing/2014/main" id="{011A646E-E545-E716-E0E3-EA53AA78E02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382713"/>
            <a:ext cx="5448300" cy="4865687"/>
            <a:chOff x="2858235" y="1077423"/>
            <a:chExt cx="6374665" cy="5780577"/>
          </a:xfrm>
        </p:grpSpPr>
        <p:pic>
          <p:nvPicPr>
            <p:cNvPr id="251911" name="Picture 22">
              <a:extLst>
                <a:ext uri="{FF2B5EF4-FFF2-40B4-BE49-F238E27FC236}">
                  <a16:creationId xmlns:a16="http://schemas.microsoft.com/office/drawing/2014/main" id="{3EFB8580-2B76-1E55-CB2F-F47196469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8235" y="1077423"/>
              <a:ext cx="6374665" cy="578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912" name="TextBox 23">
              <a:extLst>
                <a:ext uri="{FF2B5EF4-FFF2-40B4-BE49-F238E27FC236}">
                  <a16:creationId xmlns:a16="http://schemas.microsoft.com/office/drawing/2014/main" id="{8C4B847E-51AA-7604-5892-5A1AEFBB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2412" y="4739850"/>
              <a:ext cx="24107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</a:rPr>
                <a:t>Crohn’s: ~ 10 / 1,000</a:t>
              </a:r>
            </a:p>
          </p:txBody>
        </p:sp>
        <p:sp>
          <p:nvSpPr>
            <p:cNvPr id="251913" name="TextBox 24">
              <a:extLst>
                <a:ext uri="{FF2B5EF4-FFF2-40B4-BE49-F238E27FC236}">
                  <a16:creationId xmlns:a16="http://schemas.microsoft.com/office/drawing/2014/main" id="{CAB09CFA-6356-DC4A-4DA1-53555DC2B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858" y="1752733"/>
              <a:ext cx="262712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8000"/>
                  </a:solidFill>
                </a:rPr>
                <a:t>Schizophrenia: ~ 4 / 1,000</a:t>
              </a:r>
            </a:p>
          </p:txBody>
        </p:sp>
        <p:sp>
          <p:nvSpPr>
            <p:cNvPr id="251914" name="TextBox 25">
              <a:extLst>
                <a:ext uri="{FF2B5EF4-FFF2-40B4-BE49-F238E27FC236}">
                  <a16:creationId xmlns:a16="http://schemas.microsoft.com/office/drawing/2014/main" id="{6453CE3F-60BA-C672-F10A-99EBCAFC8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396" y="5378509"/>
              <a:ext cx="2920456" cy="365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(Bipolar Disorder: ~ 3 / 1,000)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59AC79-373B-C54E-A767-85AE9596D42E}"/>
                </a:ext>
              </a:extLst>
            </p:cNvPr>
            <p:cNvSpPr txBox="1"/>
            <p:nvPr/>
          </p:nvSpPr>
          <p:spPr>
            <a:xfrm>
              <a:off x="6751387" y="4140280"/>
              <a:ext cx="2319918" cy="3658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accent1">
                      <a:lumMod val="75000"/>
                    </a:schemeClr>
                  </a:solidFill>
                  <a:latin typeface="Times" pitchFamily="2" charset="0"/>
                </a:rPr>
                <a:t>Adult Height: ~ 3 / 1,000</a:t>
              </a:r>
            </a:p>
          </p:txBody>
        </p:sp>
        <p:sp>
          <p:nvSpPr>
            <p:cNvPr id="251916" name="TextBox 27">
              <a:extLst>
                <a:ext uri="{FF2B5EF4-FFF2-40B4-BE49-F238E27FC236}">
                  <a16:creationId xmlns:a16="http://schemas.microsoft.com/office/drawing/2014/main" id="{949F53BC-3EB2-ECCB-FAF3-63C191645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6346" y="1517397"/>
              <a:ext cx="829484" cy="32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000"/>
                  </a:solidFill>
                </a:rPr>
                <a:t>PGC w3</a:t>
              </a:r>
            </a:p>
          </p:txBody>
        </p:sp>
        <p:sp>
          <p:nvSpPr>
            <p:cNvPr id="251917" name="TextBox 28">
              <a:extLst>
                <a:ext uri="{FF2B5EF4-FFF2-40B4-BE49-F238E27FC236}">
                  <a16:creationId xmlns:a16="http://schemas.microsoft.com/office/drawing/2014/main" id="{AF67A15A-8915-3FE1-87D8-96160FC17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052" y="2262725"/>
              <a:ext cx="1033928" cy="54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000"/>
                  </a:solidFill>
                </a:rPr>
                <a:t>PGC w3 (European)</a:t>
              </a:r>
            </a:p>
          </p:txBody>
        </p:sp>
        <p:sp>
          <p:nvSpPr>
            <p:cNvPr id="251918" name="TextBox 29">
              <a:extLst>
                <a:ext uri="{FF2B5EF4-FFF2-40B4-BE49-F238E27FC236}">
                  <a16:creationId xmlns:a16="http://schemas.microsoft.com/office/drawing/2014/main" id="{94956867-4750-B018-6897-3E23C22CB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8468" y="4050751"/>
              <a:ext cx="829484" cy="32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000"/>
                  </a:solidFill>
                </a:rPr>
                <a:t>PGC w2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C1818E32-3021-3788-2A00-96D7DC6A2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Population Stratification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E77CB99B-0407-8E52-5397-D3DAC8AA2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Patterns of LD vary by population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If cases and controls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1) Come from completely different populations (rare)</a:t>
            </a:r>
            <a:endParaRPr lang="en-US" altLang="ja-JP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2) Have different proportions from different populations (common)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Spurious association can be detected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Driven only by population differences, not by true association of trait with a variant allele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Can be avoided by carefully limiting or matching continental ancestry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Can also be addressed in analysis (analyze within strata and combine meta-analytically)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D9699B77-D381-1A68-6F61-5190D53CE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Wellcome Trust Case/Control Consortium (WTCCC) study 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8D3E0D90-B2CB-9598-2670-F3AD64E5D7A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5334000"/>
            <a:ext cx="7620000" cy="76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Most important of first round GWAS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Major validation for Common Disease, Common Variant idea</a:t>
            </a:r>
          </a:p>
        </p:txBody>
      </p:sp>
      <p:pic>
        <p:nvPicPr>
          <p:cNvPr id="108547" name="Picture 7">
            <a:extLst>
              <a:ext uri="{FF2B5EF4-FFF2-40B4-BE49-F238E27FC236}">
                <a16:creationId xmlns:a16="http://schemas.microsoft.com/office/drawing/2014/main" id="{9134B613-8D2C-4137-D184-CF539672A008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06550"/>
            <a:ext cx="7696200" cy="3232150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964E9841-73E0-01E4-E53A-D17467B07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WTCCC samples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644915EB-402B-7D64-A002-1059EE720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458200" cy="46482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2000 cases each of 7 common disorders 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Crohn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disease (9) 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rheumatoid arthritis (3)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type 1(insulin-dependent) diabetes (7) 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type 2 (non insulin-dependent) diabetes (3)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bipolar disorder (1)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coronary artery disease (1)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hypertension (0) 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3000 shared population controls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24 independent association signals at P&lt;5 x 10</a:t>
            </a:r>
            <a:r>
              <a:rPr lang="en-US" altLang="en-US" sz="2800" baseline="30000">
                <a:ea typeface="ＭＳ Ｐゴシック" panose="020B0600070205080204" pitchFamily="34" charset="-128"/>
              </a:rPr>
              <a:t>-7</a:t>
            </a:r>
          </a:p>
        </p:txBody>
      </p:sp>
      <p:sp>
        <p:nvSpPr>
          <p:cNvPr id="110595" name="Oval 4">
            <a:extLst>
              <a:ext uri="{FF2B5EF4-FFF2-40B4-BE49-F238E27FC236}">
                <a16:creationId xmlns:a16="http://schemas.microsoft.com/office/drawing/2014/main" id="{92D23765-66AE-C16D-B0B7-2B3B3A04E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10000"/>
            <a:ext cx="4419600" cy="14478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7">
            <a:extLst>
              <a:ext uri="{FF2B5EF4-FFF2-40B4-BE49-F238E27FC236}">
                <a16:creationId xmlns:a16="http://schemas.microsoft.com/office/drawing/2014/main" id="{28D9F946-A237-8BAD-2CD4-18610E9DF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Haplotypes</a:t>
            </a:r>
          </a:p>
        </p:txBody>
      </p:sp>
      <p:sp>
        <p:nvSpPr>
          <p:cNvPr id="241666" name="Text Box 9">
            <a:extLst>
              <a:ext uri="{FF2B5EF4-FFF2-40B4-BE49-F238E27FC236}">
                <a16:creationId xmlns:a16="http://schemas.microsoft.com/office/drawing/2014/main" id="{585118A6-A5A2-9BA0-2C2D-B5486FB52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0"/>
            <a:ext cx="25511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Cardon &amp; Abecasis, 2003</a:t>
            </a:r>
          </a:p>
        </p:txBody>
      </p:sp>
      <p:pic>
        <p:nvPicPr>
          <p:cNvPr id="241667" name="Picture 6" descr="Image">
            <a:extLst>
              <a:ext uri="{FF2B5EF4-FFF2-40B4-BE49-F238E27FC236}">
                <a16:creationId xmlns:a16="http://schemas.microsoft.com/office/drawing/2014/main" id="{472C4B55-C4C4-D7BB-BD96-DE0CBBA3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0"/>
          <a:stretch>
            <a:fillRect/>
          </a:stretch>
        </p:blipFill>
        <p:spPr bwMode="auto">
          <a:xfrm>
            <a:off x="542925" y="1143000"/>
            <a:ext cx="79406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5A886C-6D92-513B-77B1-E62A6B464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56" y="4267200"/>
            <a:ext cx="4889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D6A8F7CC-A9DB-9AFF-FF8A-A4A7AA2B0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WTCCC </a:t>
            </a:r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controls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35B3B585-81C8-D729-FFC3-5772A6E8A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762000"/>
            <a:ext cx="8001000" cy="57150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3000 samples WTCCC1, 6000 WTCCC2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1958 Birth Cohort, anonymous UK blood donors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All case and control samples UK caucasian 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Come from </a:t>
            </a:r>
            <a:r>
              <a:rPr lang="en-US" altLang="en-US" sz="2800" u="sng">
                <a:ea typeface="ＭＳ Ｐゴシック" panose="020B0600070205080204" pitchFamily="34" charset="-128"/>
              </a:rPr>
              <a:t>same</a:t>
            </a:r>
            <a:r>
              <a:rPr lang="en-US" altLang="en-US" sz="2800">
                <a:ea typeface="ＭＳ Ｐゴシック" panose="020B0600070205080204" pitchFamily="34" charset="-128"/>
              </a:rPr>
              <a:t> population</a:t>
            </a:r>
          </a:p>
          <a:p>
            <a:pPr lvl="1" eaLnBrk="1" hangingPunct="1"/>
            <a:r>
              <a:rPr lang="en-US" altLang="en-US" sz="2800" u="sng">
                <a:ea typeface="ＭＳ Ｐゴシック" panose="020B0600070205080204" pitchFamily="34" charset="-128"/>
              </a:rPr>
              <a:t>Population stratification</a:t>
            </a:r>
            <a:r>
              <a:rPr lang="en-US" altLang="en-US" sz="2800">
                <a:ea typeface="ＭＳ Ｐゴシック" panose="020B0600070205080204" pitchFamily="34" charset="-128"/>
              </a:rPr>
              <a:t> unlikely to be an issue</a:t>
            </a:r>
            <a:endParaRPr lang="en-US" altLang="en-US" sz="2800" u="sng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“Population” controls, not screened for any trait</a:t>
            </a:r>
          </a:p>
          <a:p>
            <a:pPr lvl="1" eaLnBrk="1" hangingPunct="1"/>
            <a:r>
              <a:rPr lang="en-US" altLang="en-US" sz="2800" u="sng">
                <a:ea typeface="ＭＳ Ｐゴシック" panose="020B0600070205080204" pitchFamily="34" charset="-128"/>
              </a:rPr>
              <a:t>Expect trait to occur at population frequency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Effect on power depends on % controls who are or will become affected (population frequency of disease)</a:t>
            </a:r>
          </a:p>
          <a:p>
            <a:pPr lvl="2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If 5% of controls meet definition of cases </a:t>
            </a:r>
          </a:p>
          <a:p>
            <a:pPr lvl="2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loss of power ≈ reduction of sample size by 10%</a:t>
            </a:r>
          </a:p>
          <a:p>
            <a:pPr lvl="1" eaLnBrk="1" hangingPunct="1"/>
            <a:endParaRPr lang="en-US" altLang="en-US" sz="2800" u="sng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E82A26B2-BC32-F638-5FC6-32D08920E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less exciting end of the WTCCC</a:t>
            </a:r>
          </a:p>
        </p:txBody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1F474777-5BE3-2B14-659B-803183A7A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Bipolar disorder: 1 SNP significant at 5 x 10-7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Not replicated in a second bipolar GWAS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Hypertension: 0 SNPs significant at 5 x 10-7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can we explain these results?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Phenotype?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Bipolar?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Hypertension?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Genetic architecture different for these traits?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More extreme locus heterogeneity?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EB9FF14A-8E69-BAE8-A075-9272C51D0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Phenotype:</a:t>
            </a:r>
            <a:r>
              <a:rPr lang="en-US" altLang="en-US">
                <a:ea typeface="ＭＳ Ｐゴシック" panose="020B0600070205080204" pitchFamily="34" charset="-128"/>
              </a:rPr>
              <a:t> Hypertension I</a:t>
            </a:r>
          </a:p>
        </p:txBody>
      </p:sp>
      <p:sp>
        <p:nvSpPr>
          <p:cNvPr id="150530" name="Rectangle 3">
            <a:extLst>
              <a:ext uri="{FF2B5EF4-FFF2-40B4-BE49-F238E27FC236}">
                <a16:creationId xmlns:a16="http://schemas.microsoft.com/office/drawing/2014/main" id="{2D0DD6FF-CDB0-4514-558B-E2FDC741C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Hypertension: phenotypic definition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Dichotomous: hypertension case/control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Quantitative: individual’s blood pressure </a:t>
            </a:r>
          </a:p>
          <a:p>
            <a:pPr marL="342900" lvl="1" indent="-342900" eaLnBrk="1" hangingPunct="1">
              <a:buFontTx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In this situation, Quantitative more powerful</a:t>
            </a:r>
          </a:p>
          <a:p>
            <a:pPr eaLnBrk="1" hangingPunct="1">
              <a:defRPr/>
            </a:pPr>
            <a:r>
              <a:rPr lang="en-US" altLang="en-US" dirty="0">
                <a:ea typeface="ＭＳ Ｐゴシック" charset="-128"/>
              </a:rPr>
              <a:t>Consider a case (&gt; threshold BP) compared to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charset="-128"/>
              </a:rPr>
              <a:t>A control in the bottom 10% of BP 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charset="-128"/>
              </a:rPr>
              <a:t>A control with BP just below threshold</a:t>
            </a:r>
          </a:p>
          <a:p>
            <a:pPr eaLnBrk="1" hangingPunct="1">
              <a:defRPr/>
            </a:pPr>
            <a:r>
              <a:rPr lang="en-US" altLang="en-US" dirty="0">
                <a:ea typeface="ＭＳ Ｐゴシック" charset="-128"/>
              </a:rPr>
              <a:t>Dichotomous measurement treats these two controls identically</a:t>
            </a:r>
          </a:p>
          <a:p>
            <a:pPr eaLnBrk="1" hangingPunct="1">
              <a:defRPr/>
            </a:pPr>
            <a:r>
              <a:rPr lang="en-US" altLang="en-US" dirty="0">
                <a:ea typeface="ＭＳ Ｐゴシック" charset="-128"/>
              </a:rPr>
              <a:t>Quantitative measurement maintains and uses the difference between the two controls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3">
            <a:extLst>
              <a:ext uri="{FF2B5EF4-FFF2-40B4-BE49-F238E27FC236}">
                <a16:creationId xmlns:a16="http://schemas.microsoft.com/office/drawing/2014/main" id="{E1FE348F-30C8-9490-A990-9B4DA301F5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Hypertension: lack of control screening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charset="-128"/>
              </a:rPr>
              <a:t>If trait &lt;1-2% (</a:t>
            </a:r>
            <a:r>
              <a:rPr lang="en-US" altLang="en-US" dirty="0" err="1">
                <a:ea typeface="ＭＳ Ｐゴシック" charset="-128"/>
              </a:rPr>
              <a:t>eg</a:t>
            </a:r>
            <a:r>
              <a:rPr lang="en-US" altLang="en-US" dirty="0">
                <a:ea typeface="ＭＳ Ｐゴシック" charset="-128"/>
              </a:rPr>
              <a:t>, schizophrenia, 1%), little impact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Hypertension frequency in population is 20%</a:t>
            </a:r>
          </a:p>
          <a:p>
            <a:pPr marL="342900" lvl="1" indent="-342900" eaLnBrk="1" hangingPunct="1">
              <a:buFontTx/>
              <a:buChar char="•"/>
              <a:defRPr/>
            </a:pPr>
            <a:r>
              <a:rPr lang="en-US" altLang="en-US" dirty="0">
                <a:ea typeface="ＭＳ Ｐゴシック" charset="-128"/>
              </a:rPr>
              <a:t>What is the impact of unscreened controls here?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charset="-128"/>
              </a:rPr>
              <a:t>What % of controls likely have hypertension? 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charset="-128"/>
              </a:rPr>
              <a:t>What is the impact on effective sample size? 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76FB5269-D6D9-857A-B94B-E4258EADB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Phenotype:</a:t>
            </a:r>
            <a:r>
              <a:rPr lang="en-US" altLang="en-US">
                <a:ea typeface="ＭＳ Ｐゴシック" panose="020B0600070205080204" pitchFamily="34" charset="-128"/>
              </a:rPr>
              <a:t> Hypertension II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9124F8E9-AE35-677F-58DC-0EA79760A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Phenotype:</a:t>
            </a:r>
            <a:r>
              <a:rPr lang="en-US" altLang="en-US">
                <a:ea typeface="ＭＳ Ｐゴシック" panose="020B0600070205080204" pitchFamily="34" charset="-128"/>
              </a:rPr>
              <a:t> Hypertension III</a:t>
            </a:r>
          </a:p>
        </p:txBody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4477823A-B4D9-96A9-2D24-5558FAD6B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Hypertension: substantial environmental component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Salt, alcohol, smoking, exercise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No environmental data included in this study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Important risk factors not considered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Likely variation in relative risk from genes and environment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Important to include environmental variables where known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Include as covariates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Control for effect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260BA0A0-DF38-9CEF-4A9A-5099C161C2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991600" cy="6096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Technical issues</a:t>
            </a:r>
          </a:p>
        </p:txBody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1F681897-0B9C-CC81-0E25-CD7DA79B2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001000" cy="52578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High quality DNA samples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Batch effects: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Run sample using same lot of reagents 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Include in each run</a:t>
            </a:r>
          </a:p>
          <a:p>
            <a:pPr lvl="2" eaLnBrk="1" hangingPunct="1"/>
            <a:r>
              <a:rPr lang="en-US" altLang="en-US" sz="2800">
                <a:ea typeface="ＭＳ Ｐゴシック" panose="020B0600070205080204" pitchFamily="34" charset="-128"/>
              </a:rPr>
              <a:t>Parents (Mendelian errors), </a:t>
            </a:r>
          </a:p>
          <a:p>
            <a:pPr lvl="2" eaLnBrk="1" hangingPunct="1"/>
            <a:r>
              <a:rPr lang="en-US" altLang="en-US" sz="2800">
                <a:ea typeface="ＭＳ Ｐゴシック" panose="020B0600070205080204" pitchFamily="34" charset="-128"/>
              </a:rPr>
              <a:t>Duplicate DNA (genotyping accuracy)</a:t>
            </a:r>
          </a:p>
          <a:p>
            <a:pPr lvl="2" eaLnBrk="1" hangingPunct="1"/>
            <a:r>
              <a:rPr lang="en-US" altLang="en-US" sz="2800">
                <a:ea typeface="ＭＳ Ｐゴシック" panose="020B0600070205080204" pitchFamily="34" charset="-128"/>
              </a:rPr>
              <a:t>Common DNA (genotyping consistency)</a:t>
            </a:r>
          </a:p>
          <a:p>
            <a:pPr lvl="1" eaLnBrk="1" hangingPunct="1"/>
            <a:r>
              <a:rPr lang="en-US" altLang="en-US" sz="2800">
                <a:ea typeface="ＭＳ Ｐゴシック" panose="020B0600070205080204" pitchFamily="34" charset="-128"/>
              </a:rPr>
              <a:t>Mix cases and controls in every plate/run (CRITICAL) 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Site effects: same platform, different sites, systematic differences (can only address analytically)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Skilled technicians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B69D674-2279-0FC1-BEA1-DA3643157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6962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Differential Error in two Control Sites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4930" name="TextBox 4">
            <a:extLst>
              <a:ext uri="{FF2B5EF4-FFF2-40B4-BE49-F238E27FC236}">
                <a16:creationId xmlns:a16="http://schemas.microsoft.com/office/drawing/2014/main" id="{C8CEF718-90BE-A1E5-84ED-CE8CFA963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600200"/>
            <a:ext cx="2971800" cy="409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Hardy Weinberg Equilibrium: p</a:t>
            </a:r>
            <a:r>
              <a:rPr lang="en-US" altLang="en-US" sz="2000" baseline="3000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+2pq+q</a:t>
            </a:r>
            <a:r>
              <a:rPr lang="en-US" altLang="en-US" sz="2000" baseline="3000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=1</a:t>
            </a:r>
            <a:endParaRPr lang="en-US" altLang="en-US" sz="2000" baseline="3000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Deviations from HWE  may indicate genotyping error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GWAS: Generally remove SNPs with HWE p –values &lt;10e-6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FFFFFF"/>
                </a:solidFill>
                <a:latin typeface="Calibri" panose="020F0502020204030204" pitchFamily="34" charset="0"/>
              </a:rPr>
              <a:t>Expect the same SNPs from the two sets of an Irish population to have the same distribution of HWE</a:t>
            </a:r>
          </a:p>
        </p:txBody>
      </p:sp>
      <p:grpSp>
        <p:nvGrpSpPr>
          <p:cNvPr id="124931" name="Group 18">
            <a:extLst>
              <a:ext uri="{FF2B5EF4-FFF2-40B4-BE49-F238E27FC236}">
                <a16:creationId xmlns:a16="http://schemas.microsoft.com/office/drawing/2014/main" id="{FEC9B33F-7615-820C-BE96-12606D995DCD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914400"/>
            <a:ext cx="5456237" cy="5324475"/>
            <a:chOff x="411033" y="914938"/>
            <a:chExt cx="5456367" cy="5324598"/>
          </a:xfrm>
        </p:grpSpPr>
        <p:pic>
          <p:nvPicPr>
            <p:cNvPr id="124934" name="Picture 9" descr="ISCcon_SiteComparison_HWEpval_NoMis_Filtered_08Jul10.png">
              <a:extLst>
                <a:ext uri="{FF2B5EF4-FFF2-40B4-BE49-F238E27FC236}">
                  <a16:creationId xmlns:a16="http://schemas.microsoft.com/office/drawing/2014/main" id="{0F8537CC-82DB-986D-46F9-288AB877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914938"/>
              <a:ext cx="5334000" cy="5324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35" name="TextBox 7">
              <a:extLst>
                <a:ext uri="{FF2B5EF4-FFF2-40B4-BE49-F238E27FC236}">
                  <a16:creationId xmlns:a16="http://schemas.microsoft.com/office/drawing/2014/main" id="{981C3EB4-6AE8-231A-F209-8A2541423E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5867400"/>
              <a:ext cx="32766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Calibri" panose="020F0502020204030204" pitchFamily="34" charset="0"/>
                </a:rPr>
                <a:t>Broad HWE –log10(p-values) </a:t>
              </a:r>
            </a:p>
          </p:txBody>
        </p:sp>
        <p:sp>
          <p:nvSpPr>
            <p:cNvPr id="124936" name="TextBox 9">
              <a:extLst>
                <a:ext uri="{FF2B5EF4-FFF2-40B4-BE49-F238E27FC236}">
                  <a16:creationId xmlns:a16="http://schemas.microsoft.com/office/drawing/2014/main" id="{AB4AB4ED-7924-B8A3-484D-7E3DF44E8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1066801"/>
              <a:ext cx="50292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Calibri" panose="020F0502020204030204" pitchFamily="34" charset="0"/>
                </a:rPr>
                <a:t>      Hardy Weinberg Equilibrium in Controls </a:t>
              </a:r>
            </a:p>
          </p:txBody>
        </p:sp>
        <p:sp>
          <p:nvSpPr>
            <p:cNvPr id="124937" name="TextBox 12">
              <a:extLst>
                <a:ext uri="{FF2B5EF4-FFF2-40B4-BE49-F238E27FC236}">
                  <a16:creationId xmlns:a16="http://schemas.microsoft.com/office/drawing/2014/main" id="{9F5D0215-94F1-E2D7-FBC6-8E28E982E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996434" y="3160068"/>
              <a:ext cx="32766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bg1"/>
                  </a:solidFill>
                  <a:latin typeface="Arial Narrow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Calibri" panose="020F0502020204030204" pitchFamily="34" charset="0"/>
                </a:rPr>
                <a:t>Affymetrix HWE –log10(p-values)</a:t>
              </a:r>
              <a:r>
                <a:rPr lang="en-US" altLang="en-US">
                  <a:solidFill>
                    <a:schemeClr val="tx1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AEADEF0E-97B0-9F6E-8E92-EB8CF3D9762C}"/>
                </a:ext>
              </a:extLst>
            </p:cNvPr>
            <p:cNvSpPr/>
            <p:nvPr/>
          </p:nvSpPr>
          <p:spPr>
            <a:xfrm flipV="1">
              <a:off x="3733749" y="5715649"/>
              <a:ext cx="1828844" cy="1524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4932" name="Slide Number Placeholder 10">
            <a:extLst>
              <a:ext uri="{FF2B5EF4-FFF2-40B4-BE49-F238E27FC236}">
                <a16:creationId xmlns:a16="http://schemas.microsoft.com/office/drawing/2014/main" id="{ABEC5309-9AE9-D231-FC7C-BF784F98DA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4267200" y="6324600"/>
            <a:ext cx="609600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5FFE70-9F61-F545-A8AA-CD364308931B}" type="slidenum">
              <a:rPr lang="en-US" altLang="en-US">
                <a:solidFill>
                  <a:schemeClr val="tx1"/>
                </a:solidFill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2C00612-43E6-610F-42DD-685ED87FD545}"/>
              </a:ext>
            </a:extLst>
          </p:cNvPr>
          <p:cNvSpPr/>
          <p:nvPr/>
        </p:nvSpPr>
        <p:spPr>
          <a:xfrm rot="16200000" flipV="1">
            <a:off x="38100" y="2324100"/>
            <a:ext cx="1600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D2BB65B5-C8E9-AFD8-412E-D2E0C76E0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991600" cy="6858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Data cleaning and QC</a:t>
            </a:r>
          </a:p>
        </p:txBody>
      </p:sp>
      <p:sp>
        <p:nvSpPr>
          <p:cNvPr id="126978" name="Rectangle 3">
            <a:extLst>
              <a:ext uri="{FF2B5EF4-FFF2-40B4-BE49-F238E27FC236}">
                <a16:creationId xmlns:a16="http://schemas.microsoft.com/office/drawing/2014/main" id="{18B4F96E-F38F-89DA-B534-376B9B3BE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410200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Array level: exclude poor performing arrays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SNP level: Exclude SNPs with 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High % missing genotypes (poor SNP)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Low HWE p-values (poor SNP)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Very low MAF, &lt;1% (low power, pointless test)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Sample level: Exclude DNAs with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Excess matching genotypes (relative/duplicate)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High % missing genotypes (poor DNA/handling)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  <a:ea typeface="ＭＳ Ｐゴシック" panose="020B0600070205080204" pitchFamily="34" charset="-128"/>
              </a:rPr>
              <a:t>Excess heterozygosity (contaminated/degraded DNA)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DA972CF-D53C-28C1-8FD8-3ADD78D5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7162800" cy="9906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panose="020B0600070205080204" pitchFamily="34" charset="-128"/>
              </a:rPr>
              <a:t>Rigorous QC Process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514216FD-60ED-46AF-C074-21340C3D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3581400" cy="51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360D53A-7AD6-EEB2-17C9-1BABEAFA48AF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1600200"/>
            <a:ext cx="42672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Wingdings 2"/>
              <a:buChar char=""/>
              <a:defRPr/>
            </a:pPr>
            <a:endParaRPr lang="en-US" sz="2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29028" name="Slide Number Placeholder 4">
            <a:extLst>
              <a:ext uri="{FF2B5EF4-FFF2-40B4-BE49-F238E27FC236}">
                <a16:creationId xmlns:a16="http://schemas.microsoft.com/office/drawing/2014/main" id="{53711F3E-8E74-C2E6-D168-793D6ED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34F006E4-B38E-914D-8191-564718A8E63C}" type="slidenum">
              <a:rPr lang="en-US" altLang="en-US" sz="1600">
                <a:solidFill>
                  <a:srgbClr val="7B9899"/>
                </a:solidFill>
                <a:latin typeface="Arial" panose="020B0604020202020204" pitchFamily="34" charset="0"/>
              </a:rPr>
              <a:pPr/>
              <a:t>38</a:t>
            </a:fld>
            <a:endParaRPr lang="en-US" altLang="en-US" sz="1600">
              <a:solidFill>
                <a:srgbClr val="7B9899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F0E8A-875F-4D4D-4495-3032683632A7}"/>
              </a:ext>
            </a:extLst>
          </p:cNvPr>
          <p:cNvSpPr/>
          <p:nvPr/>
        </p:nvSpPr>
        <p:spPr>
          <a:xfrm>
            <a:off x="609600" y="3505200"/>
            <a:ext cx="3581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</a:rPr>
              <a:t>Call Arrays with BC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3403A-BCE4-0ABA-6C21-C61CA0417254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2286000"/>
          <a:ext cx="4267200" cy="3106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68">
                <a:tc>
                  <a:txBody>
                    <a:bodyPr/>
                    <a:lstStyle/>
                    <a:p>
                      <a:r>
                        <a:rPr lang="en-US" sz="1800" dirty="0"/>
                        <a:t>Case Sample</a:t>
                      </a:r>
                    </a:p>
                    <a:p>
                      <a:r>
                        <a:rPr lang="en-US" sz="1800" dirty="0"/>
                        <a:t>N=815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SNPs</a:t>
                      </a:r>
                    </a:p>
                    <a:p>
                      <a:r>
                        <a:rPr lang="en-US" sz="1800" dirty="0"/>
                        <a:t>N= 800,999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836">
                <a:tc>
                  <a:txBody>
                    <a:bodyPr/>
                    <a:lstStyle/>
                    <a:p>
                      <a:r>
                        <a:rPr lang="en-US" sz="1800" dirty="0"/>
                        <a:t>CQC/Sex=780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Mendel/Duplicate Error=737,997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491">
                <a:tc>
                  <a:txBody>
                    <a:bodyPr/>
                    <a:lstStyle/>
                    <a:p>
                      <a:r>
                        <a:rPr lang="en-US" sz="1800" dirty="0"/>
                        <a:t>Ancestry/Het/Sex/pi-hat=762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MAF &lt;</a:t>
                      </a:r>
                      <a:r>
                        <a:rPr lang="en-US" sz="1800" baseline="0" dirty="0"/>
                        <a:t> 1%= 686,682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344">
                <a:tc>
                  <a:txBody>
                    <a:bodyPr/>
                    <a:lstStyle/>
                    <a:p>
                      <a:r>
                        <a:rPr lang="en-US" sz="1800" dirty="0"/>
                        <a:t>Lesser quality dup=710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Missingness</a:t>
                      </a:r>
                      <a:r>
                        <a:rPr lang="en-US" sz="1800" dirty="0"/>
                        <a:t>=</a:t>
                      </a:r>
                      <a:r>
                        <a:rPr lang="en-US" sz="1800" baseline="0" dirty="0"/>
                        <a:t> 676,736</a:t>
                      </a:r>
                      <a:endParaRPr 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5135A79-D0C1-51A2-7F0C-B49255D972C7}"/>
              </a:ext>
            </a:extLst>
          </p:cNvPr>
          <p:cNvSpPr/>
          <p:nvPr/>
        </p:nvSpPr>
        <p:spPr>
          <a:xfrm>
            <a:off x="609600" y="1371600"/>
            <a:ext cx="3581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white"/>
                </a:solidFill>
              </a:rPr>
              <a:t>Call Arrays with Birdseed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45F83D60-50C5-C0AF-8AEE-4828963A2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Assess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quantile-quantile (q-q)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plot 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C1E33FFA-C8A6-E10A-8DC1-089ABF7D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915400" cy="47244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Is p-value distribution different from theoretical (eg, chi-square) 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Plot observed vs. expected </a:t>
            </a:r>
            <a:r>
              <a:rPr lang="en-US" altLang="en-US" sz="2800" u="sng">
                <a:ea typeface="ＭＳ Ｐゴシック" panose="020B0600070205080204" pitchFamily="34" charset="-128"/>
              </a:rPr>
              <a:t>p-values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Under assumption of small N (10</a:t>
            </a:r>
            <a:r>
              <a:rPr lang="ja-JP" altLang="en-US" sz="2800">
                <a:ea typeface="ＭＳ Ｐゴシック" panose="020B0600070205080204" pitchFamily="34" charset="-128"/>
              </a:rPr>
              <a:t>’</a:t>
            </a:r>
            <a:r>
              <a:rPr lang="en-US" altLang="ja-JP" sz="2800">
                <a:ea typeface="ＭＳ Ｐゴシック" panose="020B0600070205080204" pitchFamily="34" charset="-128"/>
              </a:rPr>
              <a:t>s-100’s) loci with true effect, expect small N of departures from expected distribution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Specific biases from sources above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Plot 95% </a:t>
            </a:r>
            <a:r>
              <a:rPr lang="ja-JP" altLang="en-US" sz="2800">
                <a:ea typeface="ＭＳ Ｐゴシック" panose="020B0600070205080204" pitchFamily="34" charset="-128"/>
              </a:rPr>
              <a:t>“</a:t>
            </a:r>
            <a:r>
              <a:rPr lang="en-US" altLang="ja-JP" sz="2800">
                <a:ea typeface="ＭＳ Ｐゴシック" panose="020B0600070205080204" pitchFamily="34" charset="-128"/>
              </a:rPr>
              <a:t>concentration band</a:t>
            </a:r>
            <a:r>
              <a:rPr lang="ja-JP" altLang="en-US" sz="2800">
                <a:ea typeface="ＭＳ Ｐゴシック" panose="020B0600070205080204" pitchFamily="34" charset="-128"/>
              </a:rPr>
              <a:t>”</a:t>
            </a:r>
            <a:r>
              <a:rPr lang="en-US" altLang="ja-JP" sz="2800">
                <a:ea typeface="ＭＳ Ｐゴシック" panose="020B0600070205080204" pitchFamily="34" charset="-128"/>
              </a:rPr>
              <a:t> </a:t>
            </a:r>
          </a:p>
          <a:p>
            <a:pPr marL="1371600" lvl="2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expect 95% points to lie in band</a:t>
            </a:r>
          </a:p>
          <a:p>
            <a:pPr marL="1371600" lvl="2" indent="-457200" eaLnBrk="1" hangingPunct="1">
              <a:lnSpc>
                <a:spcPct val="8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Departure evidence for either stratification, genotyping error/bias or association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3" name="Picture 6" descr="Image">
            <a:extLst>
              <a:ext uri="{FF2B5EF4-FFF2-40B4-BE49-F238E27FC236}">
                <a16:creationId xmlns:a16="http://schemas.microsoft.com/office/drawing/2014/main" id="{287FF823-591A-6AA6-9D71-3E77B8CB11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" b="63416"/>
          <a:stretch>
            <a:fillRect/>
          </a:stretch>
        </p:blipFill>
        <p:spPr>
          <a:xfrm>
            <a:off x="647700" y="4953000"/>
            <a:ext cx="6869113" cy="1479550"/>
          </a:xfrm>
        </p:spPr>
      </p:pic>
      <p:sp>
        <p:nvSpPr>
          <p:cNvPr id="243714" name="Rectangle 7">
            <a:extLst>
              <a:ext uri="{FF2B5EF4-FFF2-40B4-BE49-F238E27FC236}">
                <a16:creationId xmlns:a16="http://schemas.microsoft.com/office/drawing/2014/main" id="{E87F4453-82F0-BF7F-9A71-103286283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Haplotype Blocks</a:t>
            </a:r>
          </a:p>
        </p:txBody>
      </p:sp>
      <p:sp>
        <p:nvSpPr>
          <p:cNvPr id="243715" name="Text Box 9">
            <a:extLst>
              <a:ext uri="{FF2B5EF4-FFF2-40B4-BE49-F238E27FC236}">
                <a16:creationId xmlns:a16="http://schemas.microsoft.com/office/drawing/2014/main" id="{92916375-4769-225A-1FB6-6471393E0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127750"/>
            <a:ext cx="228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Cardon &amp; Abecasis, 2003</a:t>
            </a:r>
          </a:p>
        </p:txBody>
      </p:sp>
      <p:pic>
        <p:nvPicPr>
          <p:cNvPr id="243716" name="Picture 6" descr="Image">
            <a:extLst>
              <a:ext uri="{FF2B5EF4-FFF2-40B4-BE49-F238E27FC236}">
                <a16:creationId xmlns:a16="http://schemas.microsoft.com/office/drawing/2014/main" id="{24AC72F0-42C2-E81D-3224-C32106B5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0"/>
          <a:stretch>
            <a:fillRect/>
          </a:stretch>
        </p:blipFill>
        <p:spPr bwMode="auto">
          <a:xfrm>
            <a:off x="542925" y="1411288"/>
            <a:ext cx="7839075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3A043D-F231-2A47-E61C-0B63C0A5B1BC}"/>
              </a:ext>
            </a:extLst>
          </p:cNvPr>
          <p:cNvCxnSpPr>
            <a:cxnSpLocks/>
          </p:cNvCxnSpPr>
          <p:nvPr/>
        </p:nvCxnSpPr>
        <p:spPr>
          <a:xfrm>
            <a:off x="1295400" y="1524000"/>
            <a:ext cx="0" cy="26352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5EDB1B-3014-F17E-2D14-81A773875232}"/>
              </a:ext>
            </a:extLst>
          </p:cNvPr>
          <p:cNvCxnSpPr>
            <a:cxnSpLocks/>
          </p:cNvCxnSpPr>
          <p:nvPr/>
        </p:nvCxnSpPr>
        <p:spPr>
          <a:xfrm>
            <a:off x="2667000" y="1524000"/>
            <a:ext cx="0" cy="26352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B0BB69-106A-600F-8969-FADBB2BFE372}"/>
              </a:ext>
            </a:extLst>
          </p:cNvPr>
          <p:cNvCxnSpPr>
            <a:cxnSpLocks/>
          </p:cNvCxnSpPr>
          <p:nvPr/>
        </p:nvCxnSpPr>
        <p:spPr>
          <a:xfrm>
            <a:off x="3657600" y="1524000"/>
            <a:ext cx="0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C0B16-F167-E058-8808-24E85668E3AD}"/>
              </a:ext>
            </a:extLst>
          </p:cNvPr>
          <p:cNvCxnSpPr>
            <a:cxnSpLocks/>
          </p:cNvCxnSpPr>
          <p:nvPr/>
        </p:nvCxnSpPr>
        <p:spPr>
          <a:xfrm>
            <a:off x="6248400" y="1524000"/>
            <a:ext cx="0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06FE19-EA93-30F5-78BE-F3FCF82555BE}"/>
              </a:ext>
            </a:extLst>
          </p:cNvPr>
          <p:cNvCxnSpPr>
            <a:cxnSpLocks/>
          </p:cNvCxnSpPr>
          <p:nvPr/>
        </p:nvCxnSpPr>
        <p:spPr>
          <a:xfrm>
            <a:off x="4114800" y="1524000"/>
            <a:ext cx="0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19BCE0-1AA0-F704-E402-B7A510485A29}"/>
              </a:ext>
            </a:extLst>
          </p:cNvPr>
          <p:cNvCxnSpPr>
            <a:cxnSpLocks/>
          </p:cNvCxnSpPr>
          <p:nvPr/>
        </p:nvCxnSpPr>
        <p:spPr>
          <a:xfrm>
            <a:off x="7194550" y="1524000"/>
            <a:ext cx="0" cy="26352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71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DFCAFD65-8316-CC24-003E-DDBF938587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76200"/>
            <a:ext cx="8534400" cy="758825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Pre- &amp; Post-BC Q-Q Plots of 2 Control Sites</a:t>
            </a:r>
          </a:p>
        </p:txBody>
      </p:sp>
      <p:pic>
        <p:nvPicPr>
          <p:cNvPr id="133122" name="Picture 6">
            <a:extLst>
              <a:ext uri="{FF2B5EF4-FFF2-40B4-BE49-F238E27FC236}">
                <a16:creationId xmlns:a16="http://schemas.microsoft.com/office/drawing/2014/main" id="{8E2645A9-5D2F-1C24-EFB2-67657283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3352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7">
            <a:extLst>
              <a:ext uri="{FF2B5EF4-FFF2-40B4-BE49-F238E27FC236}">
                <a16:creationId xmlns:a16="http://schemas.microsoft.com/office/drawing/2014/main" id="{C68D0641-9831-8C27-4510-8C3A255A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838200"/>
            <a:ext cx="3200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8">
            <a:extLst>
              <a:ext uri="{FF2B5EF4-FFF2-40B4-BE49-F238E27FC236}">
                <a16:creationId xmlns:a16="http://schemas.microsoft.com/office/drawing/2014/main" id="{22BCD836-E1D8-DCE6-C427-F6BB932F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14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Picture 9">
            <a:extLst>
              <a:ext uri="{FF2B5EF4-FFF2-40B4-BE49-F238E27FC236}">
                <a16:creationId xmlns:a16="http://schemas.microsoft.com/office/drawing/2014/main" id="{1441BBA6-2D55-1621-F3C4-144DFB67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6" name="TextBox 10">
            <a:extLst>
              <a:ext uri="{FF2B5EF4-FFF2-40B4-BE49-F238E27FC236}">
                <a16:creationId xmlns:a16="http://schemas.microsoft.com/office/drawing/2014/main" id="{EC8B1889-BD1F-0FA6-8580-B5FA3F460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743200"/>
            <a:ext cx="1752600" cy="175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Genomic Inflation Factor (</a:t>
            </a:r>
            <a:r>
              <a:rPr lang="el-GR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λ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): measures extent to which distribution is inflated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0A15DA0B-1D40-D95F-2274-381816DF9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1336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λ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=1.29</a:t>
            </a:r>
          </a:p>
        </p:txBody>
      </p:sp>
      <p:sp>
        <p:nvSpPr>
          <p:cNvPr id="133128" name="TextBox 13">
            <a:extLst>
              <a:ext uri="{FF2B5EF4-FFF2-40B4-BE49-F238E27FC236}">
                <a16:creationId xmlns:a16="http://schemas.microsoft.com/office/drawing/2014/main" id="{CE7B50AF-0957-8698-1A9C-411B9F896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2098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λ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=1.15</a:t>
            </a:r>
          </a:p>
        </p:txBody>
      </p:sp>
      <p:sp>
        <p:nvSpPr>
          <p:cNvPr id="133129" name="TextBox 14">
            <a:extLst>
              <a:ext uri="{FF2B5EF4-FFF2-40B4-BE49-F238E27FC236}">
                <a16:creationId xmlns:a16="http://schemas.microsoft.com/office/drawing/2014/main" id="{50C17EE5-963C-50EE-6687-9EFF167F8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1054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λ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=1.08</a:t>
            </a:r>
          </a:p>
        </p:txBody>
      </p:sp>
      <p:sp>
        <p:nvSpPr>
          <p:cNvPr id="133130" name="TextBox 15">
            <a:extLst>
              <a:ext uri="{FF2B5EF4-FFF2-40B4-BE49-F238E27FC236}">
                <a16:creationId xmlns:a16="http://schemas.microsoft.com/office/drawing/2014/main" id="{52B63091-FD2E-5A78-9052-FB7502F08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816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λ</a:t>
            </a: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</a:rPr>
              <a:t>=1.06</a:t>
            </a:r>
          </a:p>
        </p:txBody>
      </p:sp>
      <p:sp>
        <p:nvSpPr>
          <p:cNvPr id="133131" name="Slide Number Placeholder 12">
            <a:extLst>
              <a:ext uri="{FF2B5EF4-FFF2-40B4-BE49-F238E27FC236}">
                <a16:creationId xmlns:a16="http://schemas.microsoft.com/office/drawing/2014/main" id="{15A2D455-361B-1F39-DFA1-228B8EF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EFAE08D7-0DB1-844A-83BA-14B2AFA03997}" type="slidenum">
              <a:rPr lang="en-US" altLang="en-US" sz="1600">
                <a:solidFill>
                  <a:srgbClr val="FFFFFF"/>
                </a:solidFill>
                <a:latin typeface="Arial" panose="020B0604020202020204" pitchFamily="34" charset="0"/>
              </a:rPr>
              <a:pPr/>
              <a:t>40</a:t>
            </a:fld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1C5A4-550A-400B-19A6-766EC780E7A0}"/>
              </a:ext>
            </a:extLst>
          </p:cNvPr>
          <p:cNvSpPr txBox="1"/>
          <p:nvPr/>
        </p:nvSpPr>
        <p:spPr>
          <a:xfrm>
            <a:off x="4572000" y="914400"/>
            <a:ext cx="22098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Iteration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32756-9360-92C1-BF74-CA91097EC39B}"/>
              </a:ext>
            </a:extLst>
          </p:cNvPr>
          <p:cNvSpPr txBox="1"/>
          <p:nvPr/>
        </p:nvSpPr>
        <p:spPr>
          <a:xfrm>
            <a:off x="1143000" y="3581400"/>
            <a:ext cx="22098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Iteration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EED9B-F7E9-774C-B377-48F0129155A7}"/>
              </a:ext>
            </a:extLst>
          </p:cNvPr>
          <p:cNvSpPr txBox="1"/>
          <p:nvPr/>
        </p:nvSpPr>
        <p:spPr>
          <a:xfrm>
            <a:off x="4800600" y="3668713"/>
            <a:ext cx="2209800" cy="3698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Iteration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74AE6-B5F9-D9E7-9972-706BBB5E4068}"/>
              </a:ext>
            </a:extLst>
          </p:cNvPr>
          <p:cNvSpPr txBox="1"/>
          <p:nvPr/>
        </p:nvSpPr>
        <p:spPr>
          <a:xfrm>
            <a:off x="1143000" y="773113"/>
            <a:ext cx="2209800" cy="36988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/>
                <a:ea typeface="+mn-ea"/>
              </a:rPr>
              <a:t>Before BC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5F8C2CDC-5E5A-6EF2-FAB4-9E576057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7391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7B9899"/>
                </a:solidFill>
                <a:ea typeface="ＭＳ Ｐゴシック" panose="020B0600070205080204" pitchFamily="34" charset="-128"/>
              </a:rPr>
              <a:t>BeagleCall (BC)</a:t>
            </a:r>
            <a:endParaRPr lang="en-US" altLang="en-US" sz="4000">
              <a:solidFill>
                <a:schemeClr val="bg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66D4DED-63BE-28B0-D010-491C23074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9067800" cy="838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>
                <a:ea typeface="+mn-ea"/>
                <a:cs typeface="+mn-cs"/>
              </a:rPr>
              <a:t>Uses </a:t>
            </a:r>
            <a:r>
              <a:rPr lang="en-US" sz="2400" b="1" dirty="0">
                <a:ea typeface="+mn-ea"/>
                <a:cs typeface="+mn-cs"/>
              </a:rPr>
              <a:t>both</a:t>
            </a:r>
            <a:r>
              <a:rPr lang="en-US" sz="2400" dirty="0">
                <a:ea typeface="+mn-ea"/>
                <a:cs typeface="+mn-cs"/>
              </a:rPr>
              <a:t> normalized allele signal intensities &amp; LD information to generate genotype calls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400" b="1" dirty="0">
              <a:latin typeface="+mj-lt"/>
              <a:ea typeface="+mn-ea"/>
              <a:cs typeface="Calibri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2400" b="1" dirty="0">
              <a:latin typeface="+mj-lt"/>
              <a:ea typeface="+mn-ea"/>
              <a:cs typeface="Calibri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400" b="1" dirty="0">
              <a:latin typeface="+mj-lt"/>
              <a:ea typeface="+mn-ea"/>
              <a:cs typeface="Calibri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400" b="1" dirty="0">
              <a:latin typeface="+mj-lt"/>
              <a:ea typeface="+mn-ea"/>
              <a:cs typeface="Calibri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2400" b="1" dirty="0">
              <a:latin typeface="+mj-lt"/>
              <a:ea typeface="+mn-ea"/>
              <a:cs typeface="Calibri"/>
            </a:endParaRPr>
          </a:p>
        </p:txBody>
      </p:sp>
      <p:sp>
        <p:nvSpPr>
          <p:cNvPr id="8196" name="TextBox 6">
            <a:extLst>
              <a:ext uri="{FF2B5EF4-FFF2-40B4-BE49-F238E27FC236}">
                <a16:creationId xmlns:a16="http://schemas.microsoft.com/office/drawing/2014/main" id="{04067BD2-2D3B-1C62-8A05-84E9B28DA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367463"/>
            <a:ext cx="2438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Browning et al., 2009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7057F2-BE23-207A-91F8-E258AC0CB1E0}"/>
              </a:ext>
            </a:extLst>
          </p:cNvPr>
          <p:cNvSpPr/>
          <p:nvPr/>
        </p:nvSpPr>
        <p:spPr bwMode="auto">
          <a:xfrm>
            <a:off x="838200" y="2895600"/>
            <a:ext cx="2057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</a:rPr>
              <a:t>Genotyping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</a:rPr>
              <a:t>Module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2A7B690C-4B3F-5B0D-3F94-5983716A41BB}"/>
              </a:ext>
            </a:extLst>
          </p:cNvPr>
          <p:cNvSpPr/>
          <p:nvPr/>
        </p:nvSpPr>
        <p:spPr bwMode="auto">
          <a:xfrm rot="16200000" flipV="1">
            <a:off x="3695700" y="2400300"/>
            <a:ext cx="609600" cy="4191000"/>
          </a:xfrm>
          <a:prstGeom prst="curved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 pitchFamily="34" charset="0"/>
              <a:ea typeface="+mn-ea"/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57CB8FC1-3A92-D3C1-8651-0BD57EA6F68C}"/>
              </a:ext>
            </a:extLst>
          </p:cNvPr>
          <p:cNvSpPr/>
          <p:nvPr/>
        </p:nvSpPr>
        <p:spPr bwMode="auto">
          <a:xfrm rot="5400000" flipV="1">
            <a:off x="4000500" y="647700"/>
            <a:ext cx="533400" cy="3962400"/>
          </a:xfrm>
          <a:prstGeom prst="curved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 pitchFamily="34" charset="0"/>
              <a:ea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9BB14A-151D-E6E2-A8D7-5C3A3EE3A44B}"/>
              </a:ext>
            </a:extLst>
          </p:cNvPr>
          <p:cNvSpPr/>
          <p:nvPr/>
        </p:nvSpPr>
        <p:spPr bwMode="auto">
          <a:xfrm>
            <a:off x="5562600" y="2895600"/>
            <a:ext cx="21336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prstClr val="black"/>
                </a:solidFill>
                <a:latin typeface="Arial" pitchFamily="34" charset="0"/>
                <a:ea typeface="+mn-ea"/>
              </a:rPr>
              <a:t>Haplotype</a:t>
            </a: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</a:rPr>
              <a:t> Inference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</a:rPr>
              <a:t>Module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C71E91B-2C29-72D2-6D49-1A1366A496CB}"/>
              </a:ext>
            </a:extLst>
          </p:cNvPr>
          <p:cNvSpPr txBox="1">
            <a:spLocks noChangeArrowheads="1"/>
          </p:cNvSpPr>
          <p:nvPr/>
        </p:nvSpPr>
        <p:spPr>
          <a:xfrm>
            <a:off x="122238" y="4465638"/>
            <a:ext cx="8793162" cy="23923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defRPr/>
            </a:pPr>
            <a:endParaRPr lang="en-US" dirty="0">
              <a:solidFill>
                <a:prstClr val="black"/>
              </a:solidFill>
              <a:latin typeface="Arial"/>
              <a:ea typeface="+mn-ea"/>
              <a:cs typeface="Calibri"/>
            </a:endParaRPr>
          </a:p>
          <a:p>
            <a:pPr marL="274320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Wingdings 2"/>
              <a:buChar char=""/>
              <a:defRPr/>
            </a:pPr>
            <a:r>
              <a:rPr lang="en-US" sz="2800" dirty="0">
                <a:solidFill>
                  <a:prstClr val="black"/>
                </a:solidFill>
                <a:latin typeface="Arial"/>
                <a:ea typeface="+mn-ea"/>
                <a:cs typeface="Calibri"/>
              </a:rPr>
              <a:t>Iterative process with increasingly stringent filters</a:t>
            </a:r>
          </a:p>
          <a:p>
            <a:pPr marL="731520" lvl="1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buFont typeface="Wingdings 2"/>
              <a:buChar char=""/>
              <a:defRPr/>
            </a:pPr>
            <a:r>
              <a:rPr lang="en-US" dirty="0">
                <a:solidFill>
                  <a:prstClr val="black"/>
                </a:solidFill>
                <a:latin typeface="Arial"/>
                <a:ea typeface="+mn-ea"/>
                <a:cs typeface="Calibri" pitchFamily="34" charset="0"/>
              </a:rPr>
              <a:t>Iteration 1: probability &lt; 0.80; marker </a:t>
            </a:r>
            <a:r>
              <a:rPr lang="en-US" dirty="0" err="1">
                <a:solidFill>
                  <a:prstClr val="black"/>
                </a:solidFill>
                <a:latin typeface="Arial"/>
                <a:ea typeface="+mn-ea"/>
                <a:cs typeface="Calibri" pitchFamily="34" charset="0"/>
              </a:rPr>
              <a:t>missingness</a:t>
            </a:r>
            <a:r>
              <a:rPr lang="en-US" dirty="0">
                <a:solidFill>
                  <a:prstClr val="black"/>
                </a:solidFill>
                <a:latin typeface="Arial"/>
                <a:ea typeface="+mn-ea"/>
                <a:cs typeface="Calibri" pitchFamily="34" charset="0"/>
              </a:rPr>
              <a:t> &gt; 0.20</a:t>
            </a:r>
          </a:p>
          <a:p>
            <a:pPr marL="731520" lvl="1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D16349"/>
              </a:buClr>
              <a:buSzPct val="85000"/>
              <a:defRPr/>
            </a:pPr>
            <a:endParaRPr lang="en-US" dirty="0">
              <a:solidFill>
                <a:prstClr val="black"/>
              </a:solidFill>
              <a:latin typeface="Arial"/>
              <a:ea typeface="+mn-ea"/>
              <a:cs typeface="Calibri"/>
            </a:endParaRPr>
          </a:p>
          <a:p>
            <a:pPr marL="548640" lvl="1" indent="-274320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B400"/>
              </a:buClr>
              <a:buSzPct val="70000"/>
              <a:buFont typeface="Wingdings"/>
              <a:buChar char=""/>
              <a:defRPr/>
            </a:pPr>
            <a:endParaRPr lang="en-US" sz="2000" dirty="0">
              <a:solidFill>
                <a:prstClr val="black"/>
              </a:solidFill>
              <a:latin typeface="Book Antiqua"/>
              <a:ea typeface="+mn-ea"/>
            </a:endParaRPr>
          </a:p>
        </p:txBody>
      </p:sp>
      <p:pic>
        <p:nvPicPr>
          <p:cNvPr id="135177" name="Picture 4">
            <a:extLst>
              <a:ext uri="{FF2B5EF4-FFF2-40B4-BE49-F238E27FC236}">
                <a16:creationId xmlns:a16="http://schemas.microsoft.com/office/drawing/2014/main" id="{5B264D88-8054-2FD3-21A2-5FD7594D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829050"/>
            <a:ext cx="26003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8" name="Picture 5">
            <a:extLst>
              <a:ext uri="{FF2B5EF4-FFF2-40B4-BE49-F238E27FC236}">
                <a16:creationId xmlns:a16="http://schemas.microsoft.com/office/drawing/2014/main" id="{3F08C4D7-B30A-F202-5EC5-BDBA7051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800475"/>
            <a:ext cx="2552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9" name="Slide Number Placeholder 13">
            <a:extLst>
              <a:ext uri="{FF2B5EF4-FFF2-40B4-BE49-F238E27FC236}">
                <a16:creationId xmlns:a16="http://schemas.microsoft.com/office/drawing/2014/main" id="{F0BA16CC-523F-726C-FBE7-808632FB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58BBDEAD-D28C-B141-9A73-EBB2FCF32923}" type="slidenum">
              <a:rPr lang="en-US" altLang="en-US" sz="1600">
                <a:solidFill>
                  <a:srgbClr val="7B9899"/>
                </a:solidFill>
                <a:latin typeface="Arial" panose="020B0604020202020204" pitchFamily="34" charset="0"/>
              </a:rPr>
              <a:pPr/>
              <a:t>41</a:t>
            </a:fld>
            <a:endParaRPr lang="en-US" altLang="en-US" sz="1600">
              <a:solidFill>
                <a:srgbClr val="7B9899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6AD11-DD3B-81F7-4020-F877341C3B9D}"/>
              </a:ext>
            </a:extLst>
          </p:cNvPr>
          <p:cNvSpPr txBox="1"/>
          <p:nvPr/>
        </p:nvSpPr>
        <p:spPr>
          <a:xfrm>
            <a:off x="1524000" y="4038600"/>
            <a:ext cx="304800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/>
                <a:ea typeface="+mn-ea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F000FD48-BD0C-6794-AD26-03756C90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91400" cy="762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rgbClr val="7B9899"/>
                </a:solidFill>
                <a:ea typeface="ＭＳ Ｐゴシック" panose="020B0600070205080204" pitchFamily="34" charset="-128"/>
              </a:rPr>
              <a:t>BeagleCall</a:t>
            </a:r>
            <a:endParaRPr lang="en-US" altLang="en-US" sz="4000">
              <a:solidFill>
                <a:schemeClr val="bg2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37218" name="Picture 2">
            <a:extLst>
              <a:ext uri="{FF2B5EF4-FFF2-40B4-BE49-F238E27FC236}">
                <a16:creationId xmlns:a16="http://schemas.microsoft.com/office/drawing/2014/main" id="{B33F884E-6AB9-500D-EBAC-DA0DAD99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65532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4">
            <a:extLst>
              <a:ext uri="{FF2B5EF4-FFF2-40B4-BE49-F238E27FC236}">
                <a16:creationId xmlns:a16="http://schemas.microsoft.com/office/drawing/2014/main" id="{82659721-250B-FDC4-CC62-D13D60FAA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367463"/>
            <a:ext cx="2133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Browning et al., 2009 </a:t>
            </a:r>
          </a:p>
        </p:txBody>
      </p:sp>
      <p:grpSp>
        <p:nvGrpSpPr>
          <p:cNvPr id="137220" name="Group 14">
            <a:extLst>
              <a:ext uri="{FF2B5EF4-FFF2-40B4-BE49-F238E27FC236}">
                <a16:creationId xmlns:a16="http://schemas.microsoft.com/office/drawing/2014/main" id="{07A261B4-B0ED-7E08-4176-BDA8D1290B54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886200"/>
            <a:ext cx="2438400" cy="2209800"/>
            <a:chOff x="685800" y="2131036"/>
            <a:chExt cx="4180114" cy="3780660"/>
          </a:xfrm>
        </p:grpSpPr>
        <p:pic>
          <p:nvPicPr>
            <p:cNvPr id="137223" name="Picture 3">
              <a:extLst>
                <a:ext uri="{FF2B5EF4-FFF2-40B4-BE49-F238E27FC236}">
                  <a16:creationId xmlns:a16="http://schemas.microsoft.com/office/drawing/2014/main" id="{66C2DF27-8430-10E9-36CF-9CE5EA9AA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131036"/>
              <a:ext cx="3657600" cy="378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799C2-5A10-C426-AAE6-FBFBAC03E534}"/>
                </a:ext>
              </a:extLst>
            </p:cNvPr>
            <p:cNvSpPr txBox="1"/>
            <p:nvPr/>
          </p:nvSpPr>
          <p:spPr>
            <a:xfrm>
              <a:off x="1992086" y="2590039"/>
              <a:ext cx="838200" cy="6328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Calibri" pitchFamily="34" charset="0"/>
                </a:rPr>
                <a:t>GG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752540-9EE2-2A83-D142-53D0DFA29351}"/>
                </a:ext>
              </a:extLst>
            </p:cNvPr>
            <p:cNvSpPr txBox="1"/>
            <p:nvPr/>
          </p:nvSpPr>
          <p:spPr>
            <a:xfrm>
              <a:off x="3048000" y="2972993"/>
              <a:ext cx="1164771" cy="63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Calibri" pitchFamily="34" charset="0"/>
                </a:rPr>
                <a:t>AG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733700-8E52-D49C-8144-2F9F0BE22BAB}"/>
                </a:ext>
              </a:extLst>
            </p:cNvPr>
            <p:cNvSpPr txBox="1"/>
            <p:nvPr/>
          </p:nvSpPr>
          <p:spPr>
            <a:xfrm>
              <a:off x="3581400" y="3885566"/>
              <a:ext cx="1284514" cy="6328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Calibri" pitchFamily="34" charset="0"/>
                </a:rPr>
                <a:t>AA</a:t>
              </a:r>
            </a:p>
          </p:txBody>
        </p:sp>
      </p:grpSp>
      <p:sp>
        <p:nvSpPr>
          <p:cNvPr id="137221" name="Slide Number Placeholder 11">
            <a:extLst>
              <a:ext uri="{FF2B5EF4-FFF2-40B4-BE49-F238E27FC236}">
                <a16:creationId xmlns:a16="http://schemas.microsoft.com/office/drawing/2014/main" id="{5F2F93C9-5E2F-B683-DF67-5D35F12E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2E58ED47-3DB8-3142-88DE-9A1ADD93FC74}" type="slidenum">
              <a:rPr lang="en-US" altLang="en-US" sz="1600">
                <a:solidFill>
                  <a:srgbClr val="7B9899"/>
                </a:solidFill>
                <a:latin typeface="Arial" panose="020B0604020202020204" pitchFamily="34" charset="0"/>
              </a:rPr>
              <a:pPr/>
              <a:t>42</a:t>
            </a:fld>
            <a:endParaRPr lang="en-US" altLang="en-US" sz="1600">
              <a:solidFill>
                <a:srgbClr val="7B9899"/>
              </a:solidFill>
              <a:latin typeface="Arial" panose="020B0604020202020204" pitchFamily="34" charset="0"/>
            </a:endParaRPr>
          </a:p>
        </p:txBody>
      </p:sp>
      <p:pic>
        <p:nvPicPr>
          <p:cNvPr id="137222" name="Picture 2">
            <a:extLst>
              <a:ext uri="{FF2B5EF4-FFF2-40B4-BE49-F238E27FC236}">
                <a16:creationId xmlns:a16="http://schemas.microsoft.com/office/drawing/2014/main" id="{FC9C5467-6516-D3CF-190A-21E6E5B6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90600"/>
            <a:ext cx="20923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A57FF99C-D5AB-727C-2DB3-1A992F9DC4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81000"/>
            <a:ext cx="8305800" cy="4572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Post-QC Ancestry Principal Components</a:t>
            </a:r>
            <a:endParaRPr lang="en-US" altLang="en-US" sz="3200">
              <a:solidFill>
                <a:schemeClr val="bg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1270" name="TextBox 5">
            <a:extLst>
              <a:ext uri="{FF2B5EF4-FFF2-40B4-BE49-F238E27FC236}">
                <a16:creationId xmlns:a16="http://schemas.microsoft.com/office/drawing/2014/main" id="{52BB8564-391B-754B-34BB-66D2078A1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324600"/>
            <a:ext cx="2209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Courtesy of Dr. Webb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314CA-92BD-B044-5474-C941CC7557C9}"/>
              </a:ext>
            </a:extLst>
          </p:cNvPr>
          <p:cNvSpPr txBox="1"/>
          <p:nvPr/>
        </p:nvSpPr>
        <p:spPr>
          <a:xfrm>
            <a:off x="381000" y="3492500"/>
            <a:ext cx="2438400" cy="2832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Ancestry Analysis: Goal is to reduce a large number of correlated variables (relationship estimates) into a smaller # of variables (dimensions)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1800" dirty="0">
              <a:solidFill>
                <a:prstClr val="black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39268" name="Picture 5">
            <a:extLst>
              <a:ext uri="{FF2B5EF4-FFF2-40B4-BE49-F238E27FC236}">
                <a16:creationId xmlns:a16="http://schemas.microsoft.com/office/drawing/2014/main" id="{9A449053-0E13-9BA7-3DE0-65D3D0F0D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1256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5">
            <a:extLst>
              <a:ext uri="{FF2B5EF4-FFF2-40B4-BE49-F238E27FC236}">
                <a16:creationId xmlns:a16="http://schemas.microsoft.com/office/drawing/2014/main" id="{40B7199F-F66F-D41D-F154-6C53D4FC5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2362200" cy="2286000"/>
          </a:xfrm>
          <a:prstGeom prst="ellipse">
            <a:avLst/>
          </a:prstGeom>
          <a:noFill/>
          <a:ln w="9525" algn="ctr">
            <a:solidFill>
              <a:srgbClr val="2F75AF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Arial"/>
              <a:ea typeface="+mn-ea"/>
            </a:endParaRPr>
          </a:p>
        </p:txBody>
      </p:sp>
      <p:grpSp>
        <p:nvGrpSpPr>
          <p:cNvPr id="139270" name="Group 11">
            <a:extLst>
              <a:ext uri="{FF2B5EF4-FFF2-40B4-BE49-F238E27FC236}">
                <a16:creationId xmlns:a16="http://schemas.microsoft.com/office/drawing/2014/main" id="{0F4B9CAE-1091-4CA6-0D82-EAB5C98DDA73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838200"/>
            <a:ext cx="5487988" cy="5478463"/>
            <a:chOff x="-303957" y="914400"/>
            <a:chExt cx="5487243" cy="5478582"/>
          </a:xfrm>
        </p:grpSpPr>
        <p:pic>
          <p:nvPicPr>
            <p:cNvPr id="139276" name="Picture 4">
              <a:extLst>
                <a:ext uri="{FF2B5EF4-FFF2-40B4-BE49-F238E27FC236}">
                  <a16:creationId xmlns:a16="http://schemas.microsoft.com/office/drawing/2014/main" id="{55F650A5-9A5A-75B8-5F9D-6C2950A98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3957" y="914400"/>
              <a:ext cx="5487243" cy="547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9" name="Oval 5">
              <a:extLst>
                <a:ext uri="{FF2B5EF4-FFF2-40B4-BE49-F238E27FC236}">
                  <a16:creationId xmlns:a16="http://schemas.microsoft.com/office/drawing/2014/main" id="{2021F882-34D9-1C07-FE21-98D8F47A9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71" y="1828820"/>
              <a:ext cx="914276" cy="914420"/>
            </a:xfrm>
            <a:prstGeom prst="ellipse">
              <a:avLst/>
            </a:prstGeom>
            <a:noFill/>
            <a:ln w="9525" algn="ctr">
              <a:solidFill>
                <a:srgbClr val="2F75A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2DAAB2A2-8CC9-131B-1167-E16DC295CC69}"/>
                </a:ext>
              </a:extLst>
            </p:cNvPr>
            <p:cNvSpPr/>
            <p:nvPr/>
          </p:nvSpPr>
          <p:spPr>
            <a:xfrm>
              <a:off x="4419802" y="3124248"/>
              <a:ext cx="228569" cy="45721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52BCDA-F397-E571-0958-E265D866FE2C}"/>
                </a:ext>
              </a:extLst>
            </p:cNvPr>
            <p:cNvSpPr txBox="1"/>
            <p:nvPr/>
          </p:nvSpPr>
          <p:spPr>
            <a:xfrm>
              <a:off x="1905543" y="5943709"/>
              <a:ext cx="1447603" cy="38100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Calibri" pitchFamily="34" charset="0"/>
                </a:rPr>
                <a:t>Dimension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E1275-7A4D-0E7A-A5F3-FFBC033F2D57}"/>
                </a:ext>
              </a:extLst>
            </p:cNvPr>
            <p:cNvSpPr txBox="1"/>
            <p:nvPr/>
          </p:nvSpPr>
          <p:spPr>
            <a:xfrm rot="5400000" flipV="1">
              <a:off x="-984246" y="3282237"/>
              <a:ext cx="1752638" cy="36983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itchFamily="34" charset="0"/>
                  <a:ea typeface="+mn-ea"/>
                  <a:cs typeface="Calibri" pitchFamily="34" charset="0"/>
                </a:rPr>
                <a:t>Dimension 2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517983-8132-AE85-616B-B40376794990}"/>
              </a:ext>
            </a:extLst>
          </p:cNvPr>
          <p:cNvCxnSpPr>
            <a:stCxn id="11269" idx="0"/>
          </p:cNvCxnSpPr>
          <p:nvPr/>
        </p:nvCxnSpPr>
        <p:spPr>
          <a:xfrm flipH="1" flipV="1">
            <a:off x="1905000" y="990600"/>
            <a:ext cx="2057400" cy="7620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BEC1F7-A366-0337-83AA-DD90DF01CBA1}"/>
              </a:ext>
            </a:extLst>
          </p:cNvPr>
          <p:cNvCxnSpPr>
            <a:stCxn id="11269" idx="4"/>
          </p:cNvCxnSpPr>
          <p:nvPr/>
        </p:nvCxnSpPr>
        <p:spPr>
          <a:xfrm flipH="1">
            <a:off x="1905000" y="2667000"/>
            <a:ext cx="2057400" cy="6096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2F5036F-A708-5207-E192-FA248D5BAC41}"/>
              </a:ext>
            </a:extLst>
          </p:cNvPr>
          <p:cNvSpPr/>
          <p:nvPr/>
        </p:nvSpPr>
        <p:spPr>
          <a:xfrm>
            <a:off x="8077200" y="3581400"/>
            <a:ext cx="304800" cy="1905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D0F1F5-EB87-7B68-E3C5-F46269964640}"/>
              </a:ext>
            </a:extLst>
          </p:cNvPr>
          <p:cNvSpPr txBox="1"/>
          <p:nvPr/>
        </p:nvSpPr>
        <p:spPr>
          <a:xfrm>
            <a:off x="8382000" y="4230688"/>
            <a:ext cx="7620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prstClr val="black"/>
                </a:solidFill>
                <a:latin typeface="Arial"/>
                <a:ea typeface="+mn-ea"/>
              </a:rPr>
              <a:t>HapMap</a:t>
            </a:r>
            <a:endParaRPr lang="en-US" sz="1800" dirty="0">
              <a:solidFill>
                <a:prstClr val="black"/>
              </a:solidFill>
              <a:latin typeface="Arial"/>
              <a:ea typeface="+mn-ea"/>
            </a:endParaRPr>
          </a:p>
        </p:txBody>
      </p:sp>
      <p:sp>
        <p:nvSpPr>
          <p:cNvPr id="139275" name="Slide Number Placeholder 16">
            <a:extLst>
              <a:ext uri="{FF2B5EF4-FFF2-40B4-BE49-F238E27FC236}">
                <a16:creationId xmlns:a16="http://schemas.microsoft.com/office/drawing/2014/main" id="{FBDD8ED7-C1CC-6EC2-5E70-0CAE5739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2B297C91-E90A-9946-81B8-DAC69D1EC938}" type="slidenum">
              <a:rPr lang="en-US" altLang="en-US" sz="1600">
                <a:solidFill>
                  <a:srgbClr val="FFFFFF"/>
                </a:solidFill>
                <a:latin typeface="Arial" panose="020B0604020202020204" pitchFamily="34" charset="0"/>
              </a:rPr>
              <a:pPr/>
              <a:t>43</a:t>
            </a:fld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7C6EA882-41DC-994E-A5DE-FF8616F7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panose="020B0600070205080204" pitchFamily="34" charset="-128"/>
              </a:rPr>
              <a:t>Imputation: inference of alleles at ungenotyped SNPs based on known LD patterns</a:t>
            </a:r>
          </a:p>
        </p:txBody>
      </p:sp>
      <p:sp>
        <p:nvSpPr>
          <p:cNvPr id="141314" name="Content Placeholder 2">
            <a:extLst>
              <a:ext uri="{FF2B5EF4-FFF2-40B4-BE49-F238E27FC236}">
                <a16:creationId xmlns:a16="http://schemas.microsoft.com/office/drawing/2014/main" id="{73835F4B-A5DA-604B-CBDE-632A32FA4F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9863" y="1371600"/>
            <a:ext cx="8842375" cy="3962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Facilitates meta-analyses 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Predict genotypes not directly assayed, recover QC-lost genotypes </a:t>
            </a:r>
            <a:r>
              <a:rPr lang="en-US" altLang="en-US" sz="1400">
                <a:ea typeface="ＭＳ Ｐゴシック" panose="020B0600070205080204" pitchFamily="34" charset="-128"/>
              </a:rPr>
              <a:t>(Marchini et at., 2010)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1315" name="Slide Number Placeholder 4">
            <a:extLst>
              <a:ext uri="{FF2B5EF4-FFF2-40B4-BE49-F238E27FC236}">
                <a16:creationId xmlns:a16="http://schemas.microsoft.com/office/drawing/2014/main" id="{95016D1B-E913-4868-3E61-2CCE3524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61B27BD3-629C-AD42-B731-BF9B38D30F2A}" type="slidenum">
              <a:rPr lang="en-US" altLang="en-US" sz="1600">
                <a:solidFill>
                  <a:srgbClr val="7B9899"/>
                </a:solidFill>
                <a:latin typeface="Arial" panose="020B0604020202020204" pitchFamily="34" charset="0"/>
              </a:rPr>
              <a:pPr/>
              <a:t>44</a:t>
            </a:fld>
            <a:endParaRPr lang="en-US" altLang="en-US" sz="1600">
              <a:solidFill>
                <a:srgbClr val="7B9899"/>
              </a:solidFill>
              <a:latin typeface="Arial" panose="020B0604020202020204" pitchFamily="34" charset="0"/>
            </a:endParaRPr>
          </a:p>
        </p:txBody>
      </p:sp>
      <p:pic>
        <p:nvPicPr>
          <p:cNvPr id="141316" name="Picture 1">
            <a:extLst>
              <a:ext uri="{FF2B5EF4-FFF2-40B4-BE49-F238E27FC236}">
                <a16:creationId xmlns:a16="http://schemas.microsoft.com/office/drawing/2014/main" id="{13918135-4B11-96A9-A55B-F33F405B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4788"/>
            <a:ext cx="6477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33ED446D-6C7D-AC9E-5B61-F30E8404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7B9899"/>
                </a:solidFill>
                <a:ea typeface="ＭＳ Ｐゴシック" panose="020B0600070205080204" pitchFamily="34" charset="-128"/>
              </a:rPr>
              <a:t>Imputation: requires a </a:t>
            </a:r>
            <a:r>
              <a:rPr lang="en-US" altLang="en-US" u="sng">
                <a:solidFill>
                  <a:srgbClr val="7B9899"/>
                </a:solidFill>
                <a:ea typeface="ＭＳ Ｐゴシック" panose="020B0600070205080204" pitchFamily="34" charset="-128"/>
              </a:rPr>
              <a:t>reference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14A22D7-AB87-A92B-7787-8EB79280526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524000"/>
            <a:ext cx="8842375" cy="39624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1000 genomes March 2012 haplotype reference panel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35 million SNPs genomewide, ~8.5 million SNPs with MAF &gt;1%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Haplotype Reference Consortium reference panel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Use reference to </a:t>
            </a:r>
            <a:r>
              <a:rPr lang="en-US" altLang="en-US" u="sng">
                <a:ea typeface="ＭＳ Ｐゴシック" panose="020B0600070205080204" pitchFamily="34" charset="-128"/>
              </a:rPr>
              <a:t>phase</a:t>
            </a:r>
            <a:r>
              <a:rPr lang="en-US" altLang="en-US">
                <a:ea typeface="ＭＳ Ｐゴシック" panose="020B0600070205080204" pitchFamily="34" charset="-128"/>
              </a:rPr>
              <a:t> sample data into haplotypes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Predict probability of each possible genotype in sample based on haplotypes in the more complete reference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Probabilities then converted to </a:t>
            </a:r>
            <a:r>
              <a:rPr lang="en-US" altLang="en-US" u="sng">
                <a:ea typeface="ＭＳ Ｐゴシック" panose="020B0600070205080204" pitchFamily="34" charset="-128"/>
              </a:rPr>
              <a:t>dosages</a:t>
            </a:r>
            <a:r>
              <a:rPr lang="en-US" altLang="en-US">
                <a:ea typeface="ＭＳ Ｐゴシック" panose="020B0600070205080204" pitchFamily="34" charset="-128"/>
              </a:rPr>
              <a:t> (0-2)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Single probabilistic estimate of N of minor alleles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363" name="Slide Number Placeholder 4">
            <a:extLst>
              <a:ext uri="{FF2B5EF4-FFF2-40B4-BE49-F238E27FC236}">
                <a16:creationId xmlns:a16="http://schemas.microsoft.com/office/drawing/2014/main" id="{29364EAD-3922-DA84-F1CE-04347E21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fld id="{B3C2E6C2-A42A-7848-96BA-B1BFB1CFF437}" type="slidenum">
              <a:rPr lang="en-US" altLang="en-US" sz="1600">
                <a:solidFill>
                  <a:srgbClr val="7B9899"/>
                </a:solidFill>
                <a:latin typeface="Arial" panose="020B0604020202020204" pitchFamily="34" charset="0"/>
              </a:rPr>
              <a:pPr/>
              <a:t>45</a:t>
            </a:fld>
            <a:endParaRPr lang="en-US" altLang="en-US" sz="1600">
              <a:solidFill>
                <a:srgbClr val="7B9899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4F81A-D4F9-D4C4-780B-FBF008DCCF4A}"/>
              </a:ext>
            </a:extLst>
          </p:cNvPr>
          <p:cNvSpPr txBox="1"/>
          <p:nvPr/>
        </p:nvSpPr>
        <p:spPr>
          <a:xfrm>
            <a:off x="533400" y="5248275"/>
            <a:ext cx="7924800" cy="923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SNP 1 :	          Probability			              Dosage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	AA	AB	BB	</a:t>
            </a:r>
            <a:r>
              <a:rPr lang="en-US" sz="1800" dirty="0">
                <a:solidFill>
                  <a:prstClr val="black"/>
                </a:solidFill>
                <a:latin typeface="Times New Roman"/>
                <a:ea typeface="+mn-ea"/>
                <a:cs typeface="Times New Roman"/>
              </a:rPr>
              <a:t>→</a:t>
            </a:r>
            <a:r>
              <a:rPr lang="en-US" sz="18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	AA	   AB	    BB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	0	0.25          0.75		0 x 0   +    1 x.25   +   2 x .75 = </a:t>
            </a:r>
            <a:r>
              <a:rPr lang="en-US" sz="1800" b="1" dirty="0">
                <a:solidFill>
                  <a:prstClr val="black"/>
                </a:solidFill>
                <a:latin typeface="Calibri" pitchFamily="34" charset="0"/>
                <a:ea typeface="+mn-ea"/>
                <a:cs typeface="Calibri" pitchFamily="34" charset="0"/>
              </a:rPr>
              <a:t>1.75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>
            <a:extLst>
              <a:ext uri="{FF2B5EF4-FFF2-40B4-BE49-F238E27FC236}">
                <a16:creationId xmlns:a16="http://schemas.microsoft.com/office/drawing/2014/main" id="{ABD2225A-A624-90E8-3FE0-9C8D740F3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8991600" cy="533400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Appropriate Statistical Tests &amp; Significance Levels</a:t>
            </a:r>
          </a:p>
        </p:txBody>
      </p:sp>
      <p:sp>
        <p:nvSpPr>
          <p:cNvPr id="145410" name="Rectangle 3">
            <a:extLst>
              <a:ext uri="{FF2B5EF4-FFF2-40B4-BE49-F238E27FC236}">
                <a16:creationId xmlns:a16="http://schemas.microsoft.com/office/drawing/2014/main" id="{0A73CBCA-48AD-2D89-160A-EE6D08D0E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638800"/>
          </a:xfrm>
        </p:spPr>
        <p:txBody>
          <a:bodyPr/>
          <a:lstStyle/>
          <a:p>
            <a:pPr eaLnBrk="1" hangingPunct="1"/>
            <a:r>
              <a:rPr lang="en-US" altLang="en-US" sz="2000" b="1" u="sng">
                <a:ea typeface="ＭＳ Ｐゴシック" panose="020B0600070205080204" pitchFamily="34" charset="-128"/>
              </a:rPr>
              <a:t>Chi-square</a:t>
            </a:r>
            <a:r>
              <a:rPr lang="en-US" altLang="en-US" sz="2000">
                <a:ea typeface="ＭＳ Ｐゴシック" panose="020B0600070205080204" pitchFamily="34" charset="-128"/>
              </a:rPr>
              <a:t>:  good if no stratification</a:t>
            </a:r>
          </a:p>
          <a:p>
            <a:pPr eaLnBrk="1" hangingPunct="1"/>
            <a:r>
              <a:rPr lang="en-US" altLang="en-US" sz="2000" b="1" u="sng">
                <a:ea typeface="ＭＳ Ｐゴシック" panose="020B0600070205080204" pitchFamily="34" charset="-128"/>
              </a:rPr>
              <a:t>Cochran-Armitage Test for Trend</a:t>
            </a:r>
            <a:r>
              <a:rPr lang="en-US" altLang="en-US" sz="200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Modified chi-square  for 2 x </a:t>
            </a:r>
            <a:r>
              <a:rPr lang="en-US" altLang="en-US" sz="2000" i="1">
                <a:ea typeface="ＭＳ Ｐゴシック" panose="020B0600070205080204" pitchFamily="34" charset="-128"/>
              </a:rPr>
              <a:t>k </a:t>
            </a:r>
            <a:r>
              <a:rPr lang="en-US" altLang="en-US" sz="2000">
                <a:ea typeface="ＭＳ Ｐゴシック" panose="020B0600070205080204" pitchFamily="34" charset="-128"/>
              </a:rPr>
              <a:t>categories 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Incorporate suspected ordering, eg allele dosage 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Valid with modest departure from HWE (keep more SNPs)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Allele &amp; genotype tests equivalent when HWE holds (fewer tests)</a:t>
            </a:r>
          </a:p>
          <a:p>
            <a:pPr eaLnBrk="1" hangingPunct="1"/>
            <a:r>
              <a:rPr lang="en-US" altLang="en-US" sz="2000" b="1" u="sng">
                <a:ea typeface="ＭＳ Ｐゴシック" panose="020B0600070205080204" pitchFamily="34" charset="-128"/>
              </a:rPr>
              <a:t>Cochran Mantel-Haenszel </a:t>
            </a:r>
            <a:r>
              <a:rPr lang="en-US" altLang="en-US" sz="2000">
                <a:ea typeface="ＭＳ Ｐゴシック" panose="020B0600070205080204" pitchFamily="34" charset="-128"/>
              </a:rPr>
              <a:t>Test: 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Control for categorical stratification, include categorical covariates </a:t>
            </a:r>
          </a:p>
          <a:p>
            <a:pPr eaLnBrk="1" hangingPunct="1"/>
            <a:r>
              <a:rPr lang="en-US" altLang="en-US" sz="2000" b="1" u="sng">
                <a:ea typeface="ＭＳ Ｐゴシック" panose="020B0600070205080204" pitchFamily="34" charset="-128"/>
              </a:rPr>
              <a:t>Logistic regression</a:t>
            </a:r>
            <a:r>
              <a:rPr lang="en-US" altLang="en-US" sz="200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Quantitative traits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Control for quantitative stratification, include quantitative covariates</a:t>
            </a:r>
          </a:p>
          <a:p>
            <a:pPr eaLnBrk="1" hangingPunct="1"/>
            <a:r>
              <a:rPr lang="en-US" altLang="en-US" sz="2000" b="1" u="sng">
                <a:solidFill>
                  <a:srgbClr val="FF0000"/>
                </a:solidFill>
                <a:ea typeface="ＭＳ Ｐゴシック" panose="020B0600070205080204" pitchFamily="34" charset="-128"/>
              </a:rPr>
              <a:t>Bonferroni correction</a:t>
            </a: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2000">
                <a:ea typeface="ＭＳ Ｐゴシック" panose="020B0600070205080204" pitchFamily="34" charset="-128"/>
              </a:rPr>
              <a:t> appropriately correct for N of independent tests</a:t>
            </a:r>
          </a:p>
          <a:p>
            <a:pPr lvl="1" eaLnBrk="1" hangingPunct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1 million SNPs/tests (current arrays), 5 x 10</a:t>
            </a:r>
            <a:r>
              <a:rPr lang="en-US" altLang="en-US" sz="2000" baseline="30000">
                <a:solidFill>
                  <a:srgbClr val="FF0000"/>
                </a:solidFill>
                <a:ea typeface="ＭＳ Ｐゴシック" panose="020B0600070205080204" pitchFamily="34" charset="-128"/>
              </a:rPr>
              <a:t>-8</a:t>
            </a:r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1.6 million independent LD segments, 3.2 x 10</a:t>
            </a:r>
            <a:r>
              <a:rPr lang="en-US" altLang="en-US" sz="2000" baseline="30000">
                <a:solidFill>
                  <a:srgbClr val="FF0000"/>
                </a:solidFill>
                <a:ea typeface="ＭＳ Ｐゴシック" panose="020B0600070205080204" pitchFamily="34" charset="-128"/>
              </a:rPr>
              <a:t>-8</a:t>
            </a:r>
            <a:endParaRPr lang="en-US" altLang="en-US" sz="200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sz="200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>
            <a:extLst>
              <a:ext uri="{FF2B5EF4-FFF2-40B4-BE49-F238E27FC236}">
                <a16:creationId xmlns:a16="http://schemas.microsoft.com/office/drawing/2014/main" id="{7498222A-4BEC-E570-81DE-0A1AD959D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635000"/>
            <a:ext cx="3124200" cy="685800"/>
          </a:xfrm>
        </p:spPr>
        <p:txBody>
          <a:bodyPr/>
          <a:lstStyle/>
          <a:p>
            <a:pPr algn="l" eaLnBrk="1" hangingPunct="1"/>
            <a:r>
              <a:rPr lang="en-US" altLang="en-US" sz="3200">
                <a:ea typeface="ＭＳ Ｐゴシック" panose="020B0600070205080204" pitchFamily="34" charset="-128"/>
              </a:rPr>
              <a:t>2 regions close-up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2.5 Mb region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endParaRPr lang="en-US" altLang="en-US" sz="3200">
              <a:ea typeface="ＭＳ Ｐゴシック" panose="020B0600070205080204" pitchFamily="34" charset="-128"/>
            </a:endParaRPr>
          </a:p>
        </p:txBody>
      </p:sp>
      <p:sp>
        <p:nvSpPr>
          <p:cNvPr id="147458" name="Rectangle 4">
            <a:extLst>
              <a:ext uri="{FF2B5EF4-FFF2-40B4-BE49-F238E27FC236}">
                <a16:creationId xmlns:a16="http://schemas.microsoft.com/office/drawing/2014/main" id="{2BE150AE-6935-AC7B-2B5F-4451AD0C6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3124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200"/>
              <a:t> 12q24 (TID)</a:t>
            </a:r>
            <a:br>
              <a:rPr lang="en-US" altLang="en-US" sz="3200"/>
            </a:br>
            <a:r>
              <a:rPr lang="en-US" altLang="en-US" sz="3200"/>
              <a:t> diffuse</a:t>
            </a:r>
            <a:br>
              <a:rPr lang="en-US" altLang="en-US" sz="3200"/>
            </a:br>
            <a:r>
              <a:rPr lang="en-US" altLang="en-US" sz="3200"/>
              <a:t> many genes</a:t>
            </a:r>
            <a:br>
              <a:rPr lang="en-US" altLang="en-US" sz="3200"/>
            </a:br>
            <a:br>
              <a:rPr lang="en-US" altLang="en-US" sz="3200"/>
            </a:br>
            <a:r>
              <a:rPr lang="en-US" altLang="en-US" sz="3200"/>
              <a:t> 16q12 (T2D)</a:t>
            </a:r>
            <a:br>
              <a:rPr lang="en-US" altLang="en-US" sz="3200"/>
            </a:br>
            <a:r>
              <a:rPr lang="en-US" altLang="en-US" sz="3200"/>
              <a:t> focal</a:t>
            </a:r>
            <a:br>
              <a:rPr lang="en-US" altLang="en-US" sz="3200"/>
            </a:br>
            <a:r>
              <a:rPr lang="en-US" altLang="en-US" sz="3200"/>
              <a:t> FTO</a:t>
            </a:r>
            <a:br>
              <a:rPr lang="en-US" altLang="en-US" sz="3200"/>
            </a:br>
            <a:br>
              <a:rPr lang="en-US" altLang="en-US" sz="3200"/>
            </a:br>
            <a:endParaRPr lang="en-US" altLang="en-US" sz="3200"/>
          </a:p>
        </p:txBody>
      </p:sp>
      <p:pic>
        <p:nvPicPr>
          <p:cNvPr id="147459" name="Picture 5">
            <a:extLst>
              <a:ext uri="{FF2B5EF4-FFF2-40B4-BE49-F238E27FC236}">
                <a16:creationId xmlns:a16="http://schemas.microsoft.com/office/drawing/2014/main" id="{75E775E5-96EF-CBFD-6334-12C80D5B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9725"/>
            <a:ext cx="44958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0" name="Picture 6">
            <a:extLst>
              <a:ext uri="{FF2B5EF4-FFF2-40B4-BE49-F238E27FC236}">
                <a16:creationId xmlns:a16="http://schemas.microsoft.com/office/drawing/2014/main" id="{67C63338-1B4C-231D-79D2-5AE63F2B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79800"/>
            <a:ext cx="459581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>
            <a:extLst>
              <a:ext uri="{FF2B5EF4-FFF2-40B4-BE49-F238E27FC236}">
                <a16:creationId xmlns:a16="http://schemas.microsoft.com/office/drawing/2014/main" id="{AECEE9BC-2BBD-058D-0FC5-30B931100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Type 2 diabetes: </a:t>
            </a:r>
            <a:r>
              <a:rPr lang="en-US" altLang="en-US" sz="3200" b="1">
                <a:solidFill>
                  <a:srgbClr val="FF0000"/>
                </a:solidFill>
                <a:ea typeface="ＭＳ Ｐゴシック" panose="020B0600070205080204" pitchFamily="34" charset="-128"/>
              </a:rPr>
              <a:t>robust replication</a:t>
            </a:r>
          </a:p>
        </p:txBody>
      </p:sp>
      <p:pic>
        <p:nvPicPr>
          <p:cNvPr id="149506" name="Picture 4">
            <a:extLst>
              <a:ext uri="{FF2B5EF4-FFF2-40B4-BE49-F238E27FC236}">
                <a16:creationId xmlns:a16="http://schemas.microsoft.com/office/drawing/2014/main" id="{C06FCF08-5320-E24A-F218-808AD758697A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9463"/>
            <a:ext cx="9144000" cy="6078537"/>
          </a:xfr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76B36230-299E-CA07-0829-CACD2589B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Assessing h</a:t>
            </a:r>
            <a:r>
              <a:rPr lang="en-US" altLang="en-US" baseline="30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 (risk variance) accounted for </a:t>
            </a:r>
          </a:p>
        </p:txBody>
      </p:sp>
      <p:sp>
        <p:nvSpPr>
          <p:cNvPr id="151554" name="Rectangle 3">
            <a:extLst>
              <a:ext uri="{FF2B5EF4-FFF2-40B4-BE49-F238E27FC236}">
                <a16:creationId xmlns:a16="http://schemas.microsoft.com/office/drawing/2014/main" id="{1371B20C-BF83-3CFF-F92F-A85292281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Multiple methods asking related but different questions</a:t>
            </a:r>
          </a:p>
          <a:p>
            <a:pPr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All focus on proportion of heritability (h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) explained</a:t>
            </a:r>
          </a:p>
          <a:p>
            <a:pPr eaLnBrk="1" hangingPunct="1"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1. 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Sum scores</a:t>
            </a:r>
            <a:r>
              <a:rPr lang="en-US" altLang="en-US" dirty="0">
                <a:ea typeface="ＭＳ Ｐゴシック" panose="020B0600070205080204" pitchFamily="34" charset="-128"/>
              </a:rPr>
              <a:t>: % of h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from </a:t>
            </a:r>
            <a:r>
              <a:rPr lang="en-US" altLang="en-US" u="sng" dirty="0">
                <a:ea typeface="ＭＳ Ｐゴシック" panose="020B0600070205080204" pitchFamily="34" charset="-128"/>
              </a:rPr>
              <a:t>significantly associated</a:t>
            </a:r>
            <a:r>
              <a:rPr lang="en-US" altLang="en-US" dirty="0">
                <a:ea typeface="ＭＳ Ｐゴシック" panose="020B0600070205080204" pitchFamily="34" charset="-128"/>
              </a:rPr>
              <a:t> variants?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Tally N of risk alleles at </a:t>
            </a:r>
            <a:r>
              <a:rPr lang="en-US" altLang="en-US" u="sng" dirty="0">
                <a:ea typeface="ＭＳ Ｐゴシック" panose="020B0600070205080204" pitchFamily="34" charset="-128"/>
              </a:rPr>
              <a:t>statistically significant loci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If 20 loci, maximum score is 40 (2 x N loci)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Least widely used of three methods</a:t>
            </a:r>
          </a:p>
          <a:p>
            <a:pPr lvl="1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Why is this approach limited?</a:t>
            </a:r>
          </a:p>
          <a:p>
            <a:pPr lvl="2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Only includes significantly associated loci</a:t>
            </a:r>
          </a:p>
          <a:p>
            <a:pPr lvl="2" eaLnBrk="1" hangingPunct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N of associated loci heavily dependent on sample size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1008AE3F-E279-9EB4-7AD4-81858CC4B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Linkage Disequilibrium</a:t>
            </a:r>
          </a:p>
        </p:txBody>
      </p:sp>
      <p:graphicFrame>
        <p:nvGraphicFramePr>
          <p:cNvPr id="70658" name="Object 4">
            <a:extLst>
              <a:ext uri="{FF2B5EF4-FFF2-40B4-BE49-F238E27FC236}">
                <a16:creationId xmlns:a16="http://schemas.microsoft.com/office/drawing/2014/main" id="{A596C799-7631-747E-02D3-F50A1D940F0D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28600" y="1673225"/>
          <a:ext cx="86868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892800" imgH="2901950" progId="Paint.Picture">
                  <p:embed/>
                </p:oleObj>
              </mc:Choice>
              <mc:Fallback>
                <p:oleObj name="Bitmap Image" r:id="rId3" imgW="5892800" imgH="290195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73225"/>
                        <a:ext cx="8686800" cy="427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>
            <a:extLst>
              <a:ext uri="{FF2B5EF4-FFF2-40B4-BE49-F238E27FC236}">
                <a16:creationId xmlns:a16="http://schemas.microsoft.com/office/drawing/2014/main" id="{A1637E83-3301-1A36-9D1B-D40280F9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8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2" name="Picture 1">
            <a:extLst>
              <a:ext uri="{FF2B5EF4-FFF2-40B4-BE49-F238E27FC236}">
                <a16:creationId xmlns:a16="http://schemas.microsoft.com/office/drawing/2014/main" id="{850C8279-BD24-867E-8ED6-ED88A15E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0"/>
            <a:ext cx="4521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3" name="Picture 3">
            <a:extLst>
              <a:ext uri="{FF2B5EF4-FFF2-40B4-BE49-F238E27FC236}">
                <a16:creationId xmlns:a16="http://schemas.microsoft.com/office/drawing/2014/main" id="{795C1D87-0015-7947-BD67-3A06F465C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4648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4" name="Picture 3">
            <a:extLst>
              <a:ext uri="{FF2B5EF4-FFF2-40B4-BE49-F238E27FC236}">
                <a16:creationId xmlns:a16="http://schemas.microsoft.com/office/drawing/2014/main" id="{04136D81-0E02-21DF-D42A-5AEE2DB20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3505200"/>
            <a:ext cx="45116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TextBox 7">
            <a:extLst>
              <a:ext uri="{FF2B5EF4-FFF2-40B4-BE49-F238E27FC236}">
                <a16:creationId xmlns:a16="http://schemas.microsoft.com/office/drawing/2014/main" id="{4CB9D0DD-C1C7-B8B3-5C7A-43E90A490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14600"/>
            <a:ext cx="1708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9 K/12 K, 5</a:t>
            </a:r>
          </a:p>
        </p:txBody>
      </p:sp>
      <p:sp>
        <p:nvSpPr>
          <p:cNvPr id="153606" name="TextBox 8">
            <a:extLst>
              <a:ext uri="{FF2B5EF4-FFF2-40B4-BE49-F238E27FC236}">
                <a16:creationId xmlns:a16="http://schemas.microsoft.com/office/drawing/2014/main" id="{7032B089-40B0-DE60-BD6F-82245220F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81000"/>
            <a:ext cx="2049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26 K/28 K, 62</a:t>
            </a:r>
          </a:p>
        </p:txBody>
      </p:sp>
      <p:sp>
        <p:nvSpPr>
          <p:cNvPr id="153607" name="TextBox 9">
            <a:extLst>
              <a:ext uri="{FF2B5EF4-FFF2-40B4-BE49-F238E27FC236}">
                <a16:creationId xmlns:a16="http://schemas.microsoft.com/office/drawing/2014/main" id="{8F4B9D56-7A82-B8C3-B069-8B3CCF881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657600"/>
            <a:ext cx="2049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35 K/46 K, 97</a:t>
            </a:r>
          </a:p>
        </p:txBody>
      </p:sp>
      <p:sp>
        <p:nvSpPr>
          <p:cNvPr id="153608" name="TextBox 10">
            <a:extLst>
              <a:ext uri="{FF2B5EF4-FFF2-40B4-BE49-F238E27FC236}">
                <a16:creationId xmlns:a16="http://schemas.microsoft.com/office/drawing/2014/main" id="{C8F1997F-AE79-1EDF-0FF3-E10ACB61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657600"/>
            <a:ext cx="2000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35 K/46 K +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DeCode, 108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>
            <a:extLst>
              <a:ext uri="{FF2B5EF4-FFF2-40B4-BE49-F238E27FC236}">
                <a16:creationId xmlns:a16="http://schemas.microsoft.com/office/drawing/2014/main" id="{791D5F04-9681-63F6-AFB4-6CDCF654F5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The missing variance problem example: 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GWAS of normal human height</a:t>
            </a:r>
          </a:p>
        </p:txBody>
      </p:sp>
      <p:sp>
        <p:nvSpPr>
          <p:cNvPr id="154626" name="Rectangle 3">
            <a:extLst>
              <a:ext uri="{FF2B5EF4-FFF2-40B4-BE49-F238E27FC236}">
                <a16:creationId xmlns:a16="http://schemas.microsoft.com/office/drawing/2014/main" id="{17B652CB-5AF5-B156-43DE-DE98B02EDC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524000"/>
            <a:ext cx="8534400" cy="495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Adult height is a model polygenic trait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limited success in identifying genes underlying normal variation*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Discovery: GWAS data from 13,665 individuals 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Replication: genotyped 39 variants in additional 16,482 samples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20 variants associated with adult height (</a:t>
            </a:r>
            <a:r>
              <a:rPr lang="en-US" altLang="en-US" i="1">
                <a:ea typeface="ＭＳ Ｐゴシック" panose="020B0600070205080204" pitchFamily="34" charset="-128"/>
              </a:rPr>
              <a:t>P </a:t>
            </a:r>
            <a:r>
              <a:rPr lang="en-US" altLang="en-US">
                <a:ea typeface="ＭＳ Ｐゴシック" panose="020B0600070205080204" pitchFamily="34" charset="-128"/>
              </a:rPr>
              <a:t>&lt; 5 × 10−7)</a:t>
            </a:r>
          </a:p>
          <a:p>
            <a:pPr lvl="1" eaLnBrk="1" hangingPunct="1"/>
            <a:r>
              <a:rPr lang="en-US" altLang="en-US" u="sng">
                <a:ea typeface="ＭＳ Ｐゴシック" panose="020B0600070205080204" pitchFamily="34" charset="-128"/>
              </a:rPr>
              <a:t>Combined</a:t>
            </a:r>
            <a:r>
              <a:rPr lang="en-US" altLang="en-US">
                <a:ea typeface="ＭＳ Ｐゴシック" panose="020B0600070205080204" pitchFamily="34" charset="-128"/>
              </a:rPr>
              <a:t>, the 20 SNPs explain ~3% of height variation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~5 cm difference between 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6.2% with lowest N </a:t>
            </a:r>
            <a:r>
              <a:rPr lang="ja-JP" altLang="en-US">
                <a:ea typeface="ＭＳ Ｐゴシック" panose="020B0600070205080204" pitchFamily="34" charset="-128"/>
              </a:rPr>
              <a:t>‘</a:t>
            </a:r>
            <a:r>
              <a:rPr lang="en-US" altLang="ja-JP">
                <a:ea typeface="ＭＳ Ｐゴシック" panose="020B0600070205080204" pitchFamily="34" charset="-128"/>
              </a:rPr>
              <a:t>tall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alleles 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5.5% with highest N </a:t>
            </a:r>
            <a:r>
              <a:rPr lang="ja-JP" altLang="en-US">
                <a:ea typeface="ＭＳ Ｐゴシック" panose="020B0600070205080204" pitchFamily="34" charset="-128"/>
              </a:rPr>
              <a:t>‘</a:t>
            </a:r>
            <a:r>
              <a:rPr lang="en-US" altLang="ja-JP">
                <a:ea typeface="ＭＳ Ｐゴシック" panose="020B0600070205080204" pitchFamily="34" charset="-128"/>
              </a:rPr>
              <a:t>tall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alleles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But height has a major dietary component (protein)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>
            <a:extLst>
              <a:ext uri="{FF2B5EF4-FFF2-40B4-BE49-F238E27FC236}">
                <a16:creationId xmlns:a16="http://schemas.microsoft.com/office/drawing/2014/main" id="{BA07364A-7CBC-1E05-5371-646F4A147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Sum Score results from 4 traits/diseases</a:t>
            </a:r>
          </a:p>
        </p:txBody>
      </p:sp>
      <p:sp>
        <p:nvSpPr>
          <p:cNvPr id="156674" name="Content Placeholder 2">
            <a:extLst>
              <a:ext uri="{FF2B5EF4-FFF2-40B4-BE49-F238E27FC236}">
                <a16:creationId xmlns:a16="http://schemas.microsoft.com/office/drawing/2014/main" id="{96CA1247-3213-3790-C3B2-121A9DF4F6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IBD (Crohn’s/UC) (2014)</a:t>
            </a:r>
          </a:p>
          <a:p>
            <a:pPr lvl="1"/>
            <a:r>
              <a:rPr lang="en-US" altLang="en-US" sz="2800">
                <a:ea typeface="ＭＳ Ｐゴシック" panose="020B0600070205080204" pitchFamily="34" charset="-128"/>
              </a:rPr>
              <a:t>163 loci, 13.6% (CD), 7.5% (UC)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Type 2 diabetes (2014): 70 loci, 10% 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Blood lipids (2015): &gt; 100 loci, &lt; 15%</a:t>
            </a:r>
          </a:p>
          <a:p>
            <a:pPr lvl="1"/>
            <a:r>
              <a:rPr lang="en-US" altLang="en-US" sz="2800">
                <a:ea typeface="ＭＳ Ｐゴシック" panose="020B0600070205080204" pitchFamily="34" charset="-128"/>
              </a:rPr>
              <a:t>Multiple phenotypes (blood triglycerides, HDL, LDL)</a:t>
            </a:r>
          </a:p>
          <a:p>
            <a:pPr lvl="1"/>
            <a:r>
              <a:rPr lang="en-US" altLang="en-US" sz="2800">
                <a:ea typeface="ＭＳ Ｐゴシック" panose="020B0600070205080204" pitchFamily="34" charset="-128"/>
              </a:rPr>
              <a:t>Substantial overlap in loci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Height (2013): 180 loci, 10-12%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Content Placeholder 2">
            <a:extLst>
              <a:ext uri="{FF2B5EF4-FFF2-40B4-BE49-F238E27FC236}">
                <a16:creationId xmlns:a16="http://schemas.microsoft.com/office/drawing/2014/main" id="{BCD847EE-8732-BB02-D678-0279A5D0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8153400" cy="45720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2. 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Polygenic risk score (PRS)</a:t>
            </a:r>
            <a:r>
              <a:rPr lang="en-US" altLang="en-US" dirty="0">
                <a:ea typeface="ＭＳ Ｐゴシック" panose="020B0600070205080204" pitchFamily="34" charset="-128"/>
              </a:rPr>
              <a:t>: estimate total risk variance accounted for by SNPs with p &lt; threshold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Allow for incomplete discovery of loci, estimate N loci involved 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Choose significance threshold(s), p&lt;0.2 is a common value</a:t>
            </a:r>
          </a:p>
          <a:p>
            <a:pPr marL="457200" lvl="1" indent="0">
              <a:buFontTx/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2 common uses: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1) Single threshold: calculate PRS in sample 1, then test how well PRS predicts case status in sample 2</a:t>
            </a:r>
          </a:p>
          <a:p>
            <a:pPr lvl="1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2) Multiple thresholds: calculate heritability/variance accounted for </a:t>
            </a:r>
            <a:r>
              <a:rPr lang="en-US" altLang="en-US" u="sng" dirty="0">
                <a:ea typeface="ＭＳ Ｐゴシック" panose="020B0600070205080204" pitchFamily="34" charset="-128"/>
              </a:rPr>
              <a:t>at each threshold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Observe point at which variance accounted for maximizes</a:t>
            </a:r>
          </a:p>
          <a:p>
            <a:pPr lvl="2"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Estimates total N loci to be discovered</a:t>
            </a:r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E8FE51C3-1FBA-89C1-808D-C8415C3B71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broader approach estimating heritability accounted for beyond significant loci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>
            <a:extLst>
              <a:ext uri="{FF2B5EF4-FFF2-40B4-BE49-F238E27FC236}">
                <a16:creationId xmlns:a16="http://schemas.microsoft.com/office/drawing/2014/main" id="{03A916CE-AA74-BA3F-A06B-206EF31FE7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Purcell Polygene score approach</a:t>
            </a:r>
          </a:p>
        </p:txBody>
      </p:sp>
      <p:pic>
        <p:nvPicPr>
          <p:cNvPr id="158722" name="Picture 6">
            <a:extLst>
              <a:ext uri="{FF2B5EF4-FFF2-40B4-BE49-F238E27FC236}">
                <a16:creationId xmlns:a16="http://schemas.microsoft.com/office/drawing/2014/main" id="{1B4FD0EE-CE19-0731-3EFE-67E10678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248400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Content Placeholder 2">
            <a:extLst>
              <a:ext uri="{FF2B5EF4-FFF2-40B4-BE49-F238E27FC236}">
                <a16:creationId xmlns:a16="http://schemas.microsoft.com/office/drawing/2014/main" id="{9A724BF0-80DB-E90B-BF44-AF6689D91D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6106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3. Visscher and Wray </a:t>
            </a:r>
            <a:r>
              <a:rPr lang="en-US" altLang="en-US" b="1" u="sng">
                <a:ea typeface="ＭＳ Ｐゴシック" panose="020B0600070205080204" pitchFamily="34" charset="-128"/>
              </a:rPr>
              <a:t>Genomewide Complex Trait Analysis (GCTA)</a:t>
            </a:r>
            <a:r>
              <a:rPr lang="en-US" altLang="en-US">
                <a:ea typeface="ＭＳ Ｐゴシック" panose="020B0600070205080204" pitchFamily="34" charset="-128"/>
              </a:rPr>
              <a:t> approach: what proportion of heritability (additive genetic risk) does the </a:t>
            </a:r>
            <a:r>
              <a:rPr lang="en-US" altLang="en-US" u="sng">
                <a:ea typeface="ＭＳ Ｐゴシック" panose="020B0600070205080204" pitchFamily="34" charset="-128"/>
              </a:rPr>
              <a:t>whole genome</a:t>
            </a:r>
            <a:r>
              <a:rPr lang="en-US" altLang="en-US">
                <a:ea typeface="ＭＳ Ｐゴシック" panose="020B0600070205080204" pitchFamily="34" charset="-128"/>
              </a:rPr>
              <a:t> account for?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Accept that not all loci yet identified, use all data genomewide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Compute variance accounted for </a:t>
            </a:r>
            <a:r>
              <a:rPr lang="en-US" altLang="en-US" u="sng">
                <a:ea typeface="ＭＳ Ｐゴシック" panose="020B0600070205080204" pitchFamily="34" charset="-128"/>
              </a:rPr>
              <a:t>by whole genome dataset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Estimate proportion of total heritability/risk from, eg, twin studies, accounted for by genomewide common variation?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May underestimate, but results generally indicate ~50% twin heritability accounted for by genomewide common variation</a:t>
            </a:r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D87FB103-38C2-B3CA-D0E8-931D21365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</a:t>
            </a:r>
            <a:r>
              <a:rPr lang="en-US" altLang="en-US" baseline="30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 or risk variance accounted for genomewide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>
            <a:extLst>
              <a:ext uri="{FF2B5EF4-FFF2-40B4-BE49-F238E27FC236}">
                <a16:creationId xmlns:a16="http://schemas.microsoft.com/office/drawing/2014/main" id="{E2F4616F-C7E7-3F86-CD2B-AA60EA770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Genomewide approach (GCTA)</a:t>
            </a:r>
          </a:p>
        </p:txBody>
      </p:sp>
      <p:pic>
        <p:nvPicPr>
          <p:cNvPr id="161794" name="Picture 1">
            <a:extLst>
              <a:ext uri="{FF2B5EF4-FFF2-40B4-BE49-F238E27FC236}">
                <a16:creationId xmlns:a16="http://schemas.microsoft.com/office/drawing/2014/main" id="{5036AE42-543C-E8D2-7097-845F4779D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9144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6F3A539C-3F35-16DB-8991-43DDCC402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Why is so little variance accounted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B265-3A0E-97C1-692C-117BB081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153400" cy="4724400"/>
          </a:xfrm>
        </p:spPr>
        <p:txBody>
          <a:bodyPr/>
          <a:lstStyle/>
          <a:p>
            <a:pPr marL="1371600" lvl="2" indent="-457200">
              <a:buFont typeface="+mj-lt"/>
              <a:buAutoNum type="arabicPeriod"/>
              <a:defRPr/>
            </a:pPr>
            <a:r>
              <a:rPr lang="en-US" sz="2800" dirty="0"/>
              <a:t>Do twin studies overestimate heritability? </a:t>
            </a:r>
          </a:p>
          <a:p>
            <a:pPr lvl="3">
              <a:defRPr/>
            </a:pPr>
            <a:r>
              <a:rPr lang="en-US" sz="2800" dirty="0"/>
              <a:t>Equal environment invalid?</a:t>
            </a:r>
          </a:p>
          <a:p>
            <a:pPr lvl="3">
              <a:defRPr/>
            </a:pPr>
            <a:r>
              <a:rPr lang="en-US" sz="2800" dirty="0"/>
              <a:t>How else do twins differ at DNA level?</a:t>
            </a:r>
          </a:p>
          <a:p>
            <a:pPr marL="1371600" lvl="2" indent="-457200">
              <a:buFont typeface="+mj-lt"/>
              <a:buAutoNum type="arabicPeriod"/>
              <a:defRPr/>
            </a:pPr>
            <a:r>
              <a:rPr lang="en-US" sz="2800" dirty="0"/>
              <a:t>No test of interaction (non-additive) effects</a:t>
            </a:r>
          </a:p>
          <a:p>
            <a:pPr lvl="3">
              <a:defRPr/>
            </a:pPr>
            <a:r>
              <a:rPr lang="en-US" sz="2800" dirty="0" err="1"/>
              <a:t>GxG</a:t>
            </a:r>
            <a:r>
              <a:rPr lang="en-US" sz="2800" dirty="0"/>
              <a:t>: </a:t>
            </a:r>
            <a:r>
              <a:rPr lang="en-US" sz="2800" dirty="0" err="1"/>
              <a:t>heteromultimeric</a:t>
            </a:r>
            <a:r>
              <a:rPr lang="en-US" sz="2800" dirty="0"/>
              <a:t> receptors, </a:t>
            </a:r>
            <a:r>
              <a:rPr lang="en-US" sz="2800" dirty="0" err="1"/>
              <a:t>eg</a:t>
            </a:r>
            <a:endParaRPr lang="en-US" sz="2800" dirty="0"/>
          </a:p>
          <a:p>
            <a:pPr lvl="3">
              <a:defRPr/>
            </a:pPr>
            <a:r>
              <a:rPr lang="en-US" sz="2800" dirty="0" err="1"/>
              <a:t>GxE</a:t>
            </a:r>
            <a:r>
              <a:rPr lang="en-US" sz="2800" dirty="0"/>
              <a:t>: is the environment important? </a:t>
            </a:r>
          </a:p>
          <a:p>
            <a:pPr lvl="3">
              <a:defRPr/>
            </a:pPr>
            <a:r>
              <a:rPr lang="en-US" sz="2800" dirty="0"/>
              <a:t>Active area, but statistically challenging</a:t>
            </a:r>
          </a:p>
          <a:p>
            <a:pPr marL="1371600" lvl="2" indent="-457200">
              <a:buFont typeface="+mj-lt"/>
              <a:buAutoNum type="arabicPeriod"/>
              <a:defRPr/>
            </a:pPr>
            <a:r>
              <a:rPr lang="en-US" sz="2800" dirty="0"/>
              <a:t>Impact of rare variation?</a:t>
            </a:r>
          </a:p>
          <a:p>
            <a:pPr lvl="3">
              <a:defRPr/>
            </a:pPr>
            <a:r>
              <a:rPr lang="en-US" sz="2800" dirty="0"/>
              <a:t>CNV and </a:t>
            </a:r>
            <a:r>
              <a:rPr lang="en-US" sz="2800" dirty="0" err="1"/>
              <a:t>rSNV</a:t>
            </a:r>
            <a:r>
              <a:rPr lang="en-US" sz="2800" dirty="0"/>
              <a:t> both contribute</a:t>
            </a:r>
          </a:p>
          <a:p>
            <a:pPr lvl="3">
              <a:defRPr/>
            </a:pPr>
            <a:r>
              <a:rPr lang="en-US" sz="2800" dirty="0"/>
              <a:t>Below risk AF threshold for GWAS</a:t>
            </a:r>
          </a:p>
          <a:p>
            <a:pPr marL="914400" lvl="2" indent="0">
              <a:buFontTx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>
            <a:extLst>
              <a:ext uri="{FF2B5EF4-FFF2-40B4-BE49-F238E27FC236}">
                <a16:creationId xmlns:a16="http://schemas.microsoft.com/office/drawing/2014/main" id="{1CB71E4C-9954-E214-F627-76FBB581B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Missing Heritability II.1</a:t>
            </a:r>
          </a:p>
        </p:txBody>
      </p:sp>
      <p:pic>
        <p:nvPicPr>
          <p:cNvPr id="164866" name="Content Placeholder 3">
            <a:extLst>
              <a:ext uri="{FF2B5EF4-FFF2-40B4-BE49-F238E27FC236}">
                <a16:creationId xmlns:a16="http://schemas.microsoft.com/office/drawing/2014/main" id="{6B73E1DB-0D42-5A3C-DA2F-B37DB23F5A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43200"/>
            <a:ext cx="9139238" cy="3733800"/>
          </a:xfrm>
        </p:spPr>
      </p:pic>
      <p:sp>
        <p:nvSpPr>
          <p:cNvPr id="164867" name="TextBox 5">
            <a:extLst>
              <a:ext uri="{FF2B5EF4-FFF2-40B4-BE49-F238E27FC236}">
                <a16:creationId xmlns:a16="http://schemas.microsoft.com/office/drawing/2014/main" id="{6DD36412-B596-4A01-DD09-60A64B66D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85804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Using GCTA, first calculated heritability due to common SNPs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Height heritability from family/twin data: 0.80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BMI heritability from family/twin data: 0.40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Common SNPs do not capture all the expected heritability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>
            <a:extLst>
              <a:ext uri="{FF2B5EF4-FFF2-40B4-BE49-F238E27FC236}">
                <a16:creationId xmlns:a16="http://schemas.microsoft.com/office/drawing/2014/main" id="{FF3C1B43-19E9-F9D1-411E-A2A730944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>
                <a:ea typeface="ＭＳ Ｐゴシック" panose="020B0600070205080204" pitchFamily="34" charset="-128"/>
              </a:rPr>
              <a:t>Missing Heritability II.2</a:t>
            </a:r>
          </a:p>
        </p:txBody>
      </p:sp>
      <p:pic>
        <p:nvPicPr>
          <p:cNvPr id="166914" name="Picture 4">
            <a:extLst>
              <a:ext uri="{FF2B5EF4-FFF2-40B4-BE49-F238E27FC236}">
                <a16:creationId xmlns:a16="http://schemas.microsoft.com/office/drawing/2014/main" id="{F9FC755B-A891-E4A7-19F3-D2501AEE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7200"/>
            <a:ext cx="9144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extBox 7">
            <a:extLst>
              <a:ext uri="{FF2B5EF4-FFF2-40B4-BE49-F238E27FC236}">
                <a16:creationId xmlns:a16="http://schemas.microsoft.com/office/drawing/2014/main" id="{E8BB6C95-A70B-42B8-D017-CB74AC5F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834866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Then added whole genome sequence 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Calculated heritability due to common + rare SNPs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Height heritability from family/twin data: 0.80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BMI heritability from family/twin data: 0.40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Common + rare SNPs capture &gt;90% of expected heritability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115666DD-754D-9825-90E0-18E3FA7E9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3 Definitions of Linkage Disequilibrium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1F701DC0-9D4F-4085-4EFE-28341497EF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914400"/>
            <a:ext cx="8229600" cy="57150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1. Correlation between alleles at two loci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due to a new mutation/allele/SNP at locus 1 arising on a specific background haplotype containing the  correlated allele at locus 2.  </a:t>
            </a:r>
          </a:p>
          <a:p>
            <a:pPr marL="0" indent="0">
              <a:buFontTx/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2. Non-random segregation of alleles at two or more loci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general definition</a:t>
            </a:r>
            <a:endParaRPr lang="en-US" altLang="en-US" sz="3200" dirty="0"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3. Deviation from haplotype frequencies expected based on allele frequencies at two loci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simplest case: some haplotypes are </a:t>
            </a:r>
            <a:r>
              <a:rPr lang="en-US" altLang="en-US" u="sng" dirty="0">
                <a:ea typeface="ＭＳ Ｐゴシック" panose="020B0600070205080204" pitchFamily="34" charset="-128"/>
              </a:rPr>
              <a:t>not</a:t>
            </a:r>
            <a:r>
              <a:rPr lang="en-US" altLang="en-US" dirty="0">
                <a:ea typeface="ＭＳ Ｐゴシック" panose="020B0600070205080204" pitchFamily="34" charset="-128"/>
              </a:rPr>
              <a:t> observed due to </a:t>
            </a:r>
            <a:r>
              <a:rPr lang="en-US" altLang="en-US" u="sng" dirty="0">
                <a:ea typeface="ＭＳ Ｐゴシック" panose="020B0600070205080204" pitchFamily="34" charset="-128"/>
              </a:rPr>
              <a:t>lack</a:t>
            </a:r>
            <a:r>
              <a:rPr lang="en-US" altLang="en-US" dirty="0">
                <a:ea typeface="ＭＳ Ｐゴシック" panose="020B0600070205080204" pitchFamily="34" charset="-128"/>
              </a:rPr>
              <a:t> of recombination between the loci, 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generally: </a:t>
            </a:r>
            <a:r>
              <a:rPr lang="en-US" altLang="en-US" u="sng" dirty="0">
                <a:ea typeface="ＭＳ Ｐゴシック" panose="020B0600070205080204" pitchFamily="34" charset="-128"/>
              </a:rPr>
              <a:t>deviation</a:t>
            </a:r>
            <a:r>
              <a:rPr lang="en-US" altLang="en-US" dirty="0">
                <a:ea typeface="ＭＳ Ｐゴシック" panose="020B0600070205080204" pitchFamily="34" charset="-128"/>
              </a:rPr>
              <a:t> from expected haplotype frequencies due to </a:t>
            </a:r>
            <a:r>
              <a:rPr lang="en-US" altLang="en-US" u="sng" dirty="0">
                <a:ea typeface="ＭＳ Ｐゴシック" panose="020B0600070205080204" pitchFamily="34" charset="-128"/>
              </a:rPr>
              <a:t>limited</a:t>
            </a:r>
            <a:r>
              <a:rPr lang="en-US" altLang="en-US" dirty="0">
                <a:ea typeface="ＭＳ Ｐゴシック" panose="020B0600070205080204" pitchFamily="34" charset="-128"/>
              </a:rPr>
              <a:t> recombination between loci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>
            <a:extLst>
              <a:ext uri="{FF2B5EF4-FFF2-40B4-BE49-F238E27FC236}">
                <a16:creationId xmlns:a16="http://schemas.microsoft.com/office/drawing/2014/main" id="{397A8BB7-F984-1427-FA1A-B968664C6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PGC Schizophrenia Chromosome 6 Locus</a:t>
            </a:r>
          </a:p>
        </p:txBody>
      </p:sp>
      <p:pic>
        <p:nvPicPr>
          <p:cNvPr id="168962" name="Picture 4">
            <a:extLst>
              <a:ext uri="{FF2B5EF4-FFF2-40B4-BE49-F238E27FC236}">
                <a16:creationId xmlns:a16="http://schemas.microsoft.com/office/drawing/2014/main" id="{4D4FCBA6-39DE-F7A4-AB67-E2912867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5450"/>
            <a:ext cx="8534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extBox 5">
            <a:extLst>
              <a:ext uri="{FF2B5EF4-FFF2-40B4-BE49-F238E27FC236}">
                <a16:creationId xmlns:a16="http://schemas.microsoft.com/office/drawing/2014/main" id="{6C2708EB-4845-EEA9-A0C3-276A94ADD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6550025"/>
            <a:ext cx="92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Times" charset="0"/>
              </a:rPr>
              <a:t>Mark Daly</a:t>
            </a:r>
          </a:p>
        </p:txBody>
      </p:sp>
      <p:pic>
        <p:nvPicPr>
          <p:cNvPr id="169986" name="Picture 3">
            <a:extLst>
              <a:ext uri="{FF2B5EF4-FFF2-40B4-BE49-F238E27FC236}">
                <a16:creationId xmlns:a16="http://schemas.microsoft.com/office/drawing/2014/main" id="{BD07FA4F-3A66-D533-9355-32444E85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55626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87" name="Picture 4">
            <a:extLst>
              <a:ext uri="{FF2B5EF4-FFF2-40B4-BE49-F238E27FC236}">
                <a16:creationId xmlns:a16="http://schemas.microsoft.com/office/drawing/2014/main" id="{9FBDCAF9-AF92-54DE-E033-BD7C77154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8275"/>
            <a:ext cx="39052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988" name="Group 9">
            <a:extLst>
              <a:ext uri="{FF2B5EF4-FFF2-40B4-BE49-F238E27FC236}">
                <a16:creationId xmlns:a16="http://schemas.microsoft.com/office/drawing/2014/main" id="{4D725079-D25E-CC10-BEE5-ECD4064720C9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933450"/>
            <a:ext cx="4821237" cy="5715000"/>
            <a:chOff x="4094162" y="933450"/>
            <a:chExt cx="4821238" cy="5715000"/>
          </a:xfrm>
        </p:grpSpPr>
        <p:pic>
          <p:nvPicPr>
            <p:cNvPr id="169993" name="Picture 5">
              <a:extLst>
                <a:ext uri="{FF2B5EF4-FFF2-40B4-BE49-F238E27FC236}">
                  <a16:creationId xmlns:a16="http://schemas.microsoft.com/office/drawing/2014/main" id="{8E91F628-1D57-1B68-DFE7-E603E8059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2" y="933450"/>
              <a:ext cx="4821238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994" name="Picture 5">
              <a:extLst>
                <a:ext uri="{FF2B5EF4-FFF2-40B4-BE49-F238E27FC236}">
                  <a16:creationId xmlns:a16="http://schemas.microsoft.com/office/drawing/2014/main" id="{935EB24D-1D8C-8B50-751C-A6E0B5A11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32" t="68497" r="50278" b="28586"/>
            <a:stretch>
              <a:fillRect/>
            </a:stretch>
          </p:blipFill>
          <p:spPr bwMode="auto">
            <a:xfrm>
              <a:off x="6705600" y="4572000"/>
              <a:ext cx="549275" cy="16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9989" name="Picture 2">
            <a:extLst>
              <a:ext uri="{FF2B5EF4-FFF2-40B4-BE49-F238E27FC236}">
                <a16:creationId xmlns:a16="http://schemas.microsoft.com/office/drawing/2014/main" id="{960B984D-6773-E5D3-6652-859F2CA2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71750"/>
            <a:ext cx="3800475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0" name="TextBox 3">
            <a:extLst>
              <a:ext uri="{FF2B5EF4-FFF2-40B4-BE49-F238E27FC236}">
                <a16:creationId xmlns:a16="http://schemas.microsoft.com/office/drawing/2014/main" id="{FF0A95F7-5404-9D02-2E11-FA431119E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71600"/>
            <a:ext cx="3865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" charset="0"/>
              </a:rPr>
              <a:t>- PGC signal focal to </a:t>
            </a:r>
            <a:r>
              <a:rPr lang="en-US" altLang="en-US" i="1">
                <a:latin typeface="Times" charset="0"/>
              </a:rPr>
              <a:t>CSMD1</a:t>
            </a:r>
            <a:r>
              <a:rPr lang="en-US" altLang="en-US">
                <a:latin typeface="Times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Times" charset="0"/>
              </a:rPr>
              <a:t>- encodes a regulator of C4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" charset="0"/>
            </a:endParaRPr>
          </a:p>
        </p:txBody>
      </p:sp>
      <p:sp>
        <p:nvSpPr>
          <p:cNvPr id="169991" name="Rectangle 4">
            <a:extLst>
              <a:ext uri="{FF2B5EF4-FFF2-40B4-BE49-F238E27FC236}">
                <a16:creationId xmlns:a16="http://schemas.microsoft.com/office/drawing/2014/main" id="{189D60C8-1393-E416-8B39-D9F940BF7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600200"/>
            <a:ext cx="304800" cy="152400"/>
          </a:xfrm>
          <a:prstGeom prst="rect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tx1"/>
              </a:solidFill>
              <a:latin typeface="Times" charset="0"/>
            </a:endParaRPr>
          </a:p>
        </p:txBody>
      </p:sp>
      <p:cxnSp>
        <p:nvCxnSpPr>
          <p:cNvPr id="169992" name="Straight Connector 6">
            <a:extLst>
              <a:ext uri="{FF2B5EF4-FFF2-40B4-BE49-F238E27FC236}">
                <a16:creationId xmlns:a16="http://schemas.microsoft.com/office/drawing/2014/main" id="{F9BF2147-9B85-D687-A609-2B46DB1192F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51263" y="1752600"/>
            <a:ext cx="2801937" cy="219075"/>
          </a:xfrm>
          <a:prstGeom prst="lin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extBox 5">
            <a:extLst>
              <a:ext uri="{FF2B5EF4-FFF2-40B4-BE49-F238E27FC236}">
                <a16:creationId xmlns:a16="http://schemas.microsoft.com/office/drawing/2014/main" id="{6E696074-674A-0CA9-5CA4-EBEAAD430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6550025"/>
            <a:ext cx="92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Times" charset="0"/>
              </a:rPr>
              <a:t>Mark Daly</a:t>
            </a:r>
          </a:p>
        </p:txBody>
      </p:sp>
      <p:pic>
        <p:nvPicPr>
          <p:cNvPr id="172034" name="Picture 3">
            <a:extLst>
              <a:ext uri="{FF2B5EF4-FFF2-40B4-BE49-F238E27FC236}">
                <a16:creationId xmlns:a16="http://schemas.microsoft.com/office/drawing/2014/main" id="{D8DBB405-EAD5-8FAC-B380-E5078CFA1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55626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5" name="Picture 4">
            <a:extLst>
              <a:ext uri="{FF2B5EF4-FFF2-40B4-BE49-F238E27FC236}">
                <a16:creationId xmlns:a16="http://schemas.microsoft.com/office/drawing/2014/main" id="{558252F9-F482-E9CF-712B-92244DF18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8275"/>
            <a:ext cx="39052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6" name="Picture 6">
            <a:extLst>
              <a:ext uri="{FF2B5EF4-FFF2-40B4-BE49-F238E27FC236}">
                <a16:creationId xmlns:a16="http://schemas.microsoft.com/office/drawing/2014/main" id="{19B4C0C9-4D09-F9AE-4EE9-15B58F3AA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89013"/>
            <a:ext cx="7467600" cy="548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DB7AC-B19B-6DD9-10CC-80B191D7A0BA}"/>
              </a:ext>
            </a:extLst>
          </p:cNvPr>
          <p:cNvSpPr txBox="1"/>
          <p:nvPr/>
        </p:nvSpPr>
        <p:spPr>
          <a:xfrm>
            <a:off x="228600" y="1524000"/>
            <a:ext cx="8686800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C4 activates C3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Immune system: active C3 binds targets, promotes phagocytosis by C3R-expressing cells</a:t>
            </a:r>
          </a:p>
          <a:p>
            <a:pPr marL="342900" lvl="1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Developing brain: active C3 marks some synapses for elimination (“pruning”) by microglia</a:t>
            </a:r>
          </a:p>
          <a:p>
            <a:pPr marL="342900" indent="-342900">
              <a:buFont typeface="Arial" charset="0"/>
              <a:buChar char="•"/>
              <a:defRPr/>
            </a:pPr>
            <a:endParaRPr lang="en-US" sz="2800" dirty="0">
              <a:solidFill>
                <a:schemeClr val="bg1"/>
              </a:solidFill>
              <a:latin typeface="+mn-lt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Hypothesis: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Reduced C4 expression, reduced pruning?</a:t>
            </a: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Increased C4 expression,</a:t>
            </a:r>
            <a:r>
              <a:rPr lang="en-US" sz="2800" dirty="0">
                <a:solidFill>
                  <a:schemeClr val="bg1"/>
                </a:solidFill>
                <a:latin typeface="Times" pitchFamily="2" charset="0"/>
                <a:ea typeface="Helvetica" charset="0"/>
                <a:cs typeface="Helvetica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increased pruning?</a:t>
            </a:r>
          </a:p>
        </p:txBody>
      </p:sp>
      <p:sp>
        <p:nvSpPr>
          <p:cNvPr id="174082" name="Title 1">
            <a:extLst>
              <a:ext uri="{FF2B5EF4-FFF2-40B4-BE49-F238E27FC236}">
                <a16:creationId xmlns:a16="http://schemas.microsoft.com/office/drawing/2014/main" id="{E0C3A719-D079-5A54-86E6-481F6EDD9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Known Function of Complement 4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4">
            <a:extLst>
              <a:ext uri="{FF2B5EF4-FFF2-40B4-BE49-F238E27FC236}">
                <a16:creationId xmlns:a16="http://schemas.microsoft.com/office/drawing/2014/main" id="{59DD4D21-CDED-496D-8DF5-17CEB73FD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524000"/>
            <a:ext cx="50323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0" name="Title 1">
            <a:extLst>
              <a:ext uri="{FF2B5EF4-FFF2-40B4-BE49-F238E27FC236}">
                <a16:creationId xmlns:a16="http://schemas.microsoft.com/office/drawing/2014/main" id="{BE437601-F102-8AF0-F5C7-427671EE1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3400">
                <a:ea typeface="ＭＳ Ｐゴシック" panose="020B0600070205080204" pitchFamily="34" charset="-128"/>
              </a:rPr>
              <a:t>Complement cascade proteins mediate synaptic pruning in mouse retinogeniculate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B685A-AA18-ADB6-84BF-7188F1E0ABBD}"/>
              </a:ext>
            </a:extLst>
          </p:cNvPr>
          <p:cNvSpPr txBox="1"/>
          <p:nvPr/>
        </p:nvSpPr>
        <p:spPr>
          <a:xfrm>
            <a:off x="5029200" y="1295400"/>
            <a:ext cx="3962400" cy="5262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Post-natal week 1: retinal ganglion cells from both eyes form connections with relay neurons in dorsolateral geniculate nucleus (</a:t>
            </a:r>
            <a:r>
              <a:rPr lang="en-US" dirty="0" err="1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dLGN</a:t>
            </a: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)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Normally, these are pruned to 1-2 inputs from </a:t>
            </a:r>
            <a:r>
              <a:rPr lang="en-US" u="sng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either</a:t>
            </a: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 right or left eye (left)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Complement 3 (C3) gene k/o show increased binocular innervation of </a:t>
            </a:r>
            <a:r>
              <a:rPr lang="en-US" dirty="0" err="1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dLGN</a:t>
            </a:r>
            <a:r>
              <a:rPr lang="en-US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 relay neurons (right), interpreted as failure of normal synaptic pruning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extBox 3">
            <a:extLst>
              <a:ext uri="{FF2B5EF4-FFF2-40B4-BE49-F238E27FC236}">
                <a16:creationId xmlns:a16="http://schemas.microsoft.com/office/drawing/2014/main" id="{D8E15DEF-A8A0-87B3-C4D3-1479B92C2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8534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latin typeface="Helvetica" pitchFamily="2" charset="0"/>
                <a:ea typeface="Helvetica" pitchFamily="2" charset="0"/>
                <a:cs typeface="Helvetica" pitchFamily="2" charset="0"/>
              </a:rPr>
              <a:t>C4 w/t animals: low levels of overlapping ipsi- and contralateral RGC innervation of dLGN relay neurons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Helvetica" pitchFamily="2" charset="0"/>
                <a:ea typeface="Helvetica" pitchFamily="2" charset="0"/>
                <a:cs typeface="Helvetica" pitchFamily="2" charset="0"/>
              </a:rPr>
              <a:t>C4 +/- and -/- k/o animals: increased overlapping ipsi- and contralateral RGC innervation of relay neurons  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Helvetica" pitchFamily="2" charset="0"/>
                <a:ea typeface="Helvetica" pitchFamily="2" charset="0"/>
                <a:cs typeface="Helvetica" pitchFamily="2" charset="0"/>
              </a:rPr>
              <a:t>Loss of C3 (above): </a:t>
            </a:r>
            <a:r>
              <a:rPr lang="en-US" altLang="en-US" sz="2000" u="sng">
                <a:latin typeface="Helvetica" pitchFamily="2" charset="0"/>
                <a:ea typeface="Helvetica" pitchFamily="2" charset="0"/>
                <a:cs typeface="Helvetica" pitchFamily="2" charset="0"/>
              </a:rPr>
              <a:t>reduction in expected synaptic pruning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Helvetica" pitchFamily="2" charset="0"/>
                <a:ea typeface="Helvetica" pitchFamily="2" charset="0"/>
                <a:cs typeface="Helvetica" pitchFamily="2" charset="0"/>
              </a:rPr>
              <a:t>Loss of C4 (here): </a:t>
            </a:r>
            <a:r>
              <a:rPr lang="en-US" altLang="en-US" sz="2000" u="sng">
                <a:latin typeface="Helvetica" pitchFamily="2" charset="0"/>
                <a:ea typeface="Helvetica" pitchFamily="2" charset="0"/>
                <a:cs typeface="Helvetica" pitchFamily="2" charset="0"/>
              </a:rPr>
              <a:t>reduction in expected synaptic pruning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Helvetica" pitchFamily="2" charset="0"/>
                <a:ea typeface="Helvetica" pitchFamily="2" charset="0"/>
                <a:cs typeface="Helvetica" pitchFamily="2" charset="0"/>
              </a:rPr>
              <a:t>Next question: what is effect of C4A:C4B expression on pruning?</a:t>
            </a:r>
          </a:p>
        </p:txBody>
      </p:sp>
      <p:pic>
        <p:nvPicPr>
          <p:cNvPr id="178178" name="Picture 1">
            <a:extLst>
              <a:ext uri="{FF2B5EF4-FFF2-40B4-BE49-F238E27FC236}">
                <a16:creationId xmlns:a16="http://schemas.microsoft.com/office/drawing/2014/main" id="{439B1CD8-0ED0-1BB4-8349-05D7C3F16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2800"/>
            <a:ext cx="726440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6">
            <a:extLst>
              <a:ext uri="{FF2B5EF4-FFF2-40B4-BE49-F238E27FC236}">
                <a16:creationId xmlns:a16="http://schemas.microsoft.com/office/drawing/2014/main" id="{A6C6E43F-50A7-3850-99F3-FF0638CAB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55626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7">
            <a:extLst>
              <a:ext uri="{FF2B5EF4-FFF2-40B4-BE49-F238E27FC236}">
                <a16:creationId xmlns:a16="http://schemas.microsoft.com/office/drawing/2014/main" id="{C2236FE2-7D21-E07C-44ED-CECF4BDA3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8275"/>
            <a:ext cx="39052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extBox 2">
            <a:extLst>
              <a:ext uri="{FF2B5EF4-FFF2-40B4-BE49-F238E27FC236}">
                <a16:creationId xmlns:a16="http://schemas.microsoft.com/office/drawing/2014/main" id="{26131B04-2D82-482E-6DAD-39CEA1558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1325563"/>
            <a:ext cx="16954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700">
                <a:solidFill>
                  <a:schemeClr val="tx1"/>
                </a:solidFill>
                <a:latin typeface="Times" charset="0"/>
              </a:rPr>
              <a:t>ATAC-Seq</a:t>
            </a:r>
          </a:p>
        </p:txBody>
      </p:sp>
      <p:sp>
        <p:nvSpPr>
          <p:cNvPr id="180226" name="TextBox 1">
            <a:extLst>
              <a:ext uri="{FF2B5EF4-FFF2-40B4-BE49-F238E27FC236}">
                <a16:creationId xmlns:a16="http://schemas.microsoft.com/office/drawing/2014/main" id="{074ACA42-FEAE-8768-21B5-F527B9962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8" y="2271713"/>
            <a:ext cx="32575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ATAC-seq and RNA-seq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in each cell type for eight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lines (“core-8”) and ATAC-seq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for 12 additional lines in NPCs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and iN-Glut;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identified 256,000-337,000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Times" charset="0"/>
              </a:rPr>
              <a:t>OCRs [FDR &lt; 0.05] per cell type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80227" name="TextBox 7">
            <a:extLst>
              <a:ext uri="{FF2B5EF4-FFF2-40B4-BE49-F238E27FC236}">
                <a16:creationId xmlns:a16="http://schemas.microsoft.com/office/drawing/2014/main" id="{A68F58D5-05C7-CDF7-7922-49B8E65D9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8" y="4732338"/>
            <a:ext cx="15414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700">
                <a:solidFill>
                  <a:schemeClr val="tx1"/>
                </a:solidFill>
                <a:latin typeface="Times" charset="0"/>
              </a:rPr>
              <a:t>Figure S8</a:t>
            </a:r>
          </a:p>
        </p:txBody>
      </p:sp>
      <p:pic>
        <p:nvPicPr>
          <p:cNvPr id="180228" name="Picture 5">
            <a:extLst>
              <a:ext uri="{FF2B5EF4-FFF2-40B4-BE49-F238E27FC236}">
                <a16:creationId xmlns:a16="http://schemas.microsoft.com/office/drawing/2014/main" id="{98BCAEBA-ECA3-BC73-6B43-141F4484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377281" y="-515143"/>
            <a:ext cx="4389437" cy="911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Title 1">
            <a:extLst>
              <a:ext uri="{FF2B5EF4-FFF2-40B4-BE49-F238E27FC236}">
                <a16:creationId xmlns:a16="http://schemas.microsoft.com/office/drawing/2014/main" id="{A0FC0749-4DFA-652C-58A9-715E7BC59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5913"/>
            <a:ext cx="8229600" cy="1143000"/>
          </a:xfrm>
        </p:spPr>
        <p:txBody>
          <a:bodyPr/>
          <a:lstStyle/>
          <a:p>
            <a:r>
              <a:rPr lang="en-US" altLang="en-US" sz="2800" b="1">
                <a:ea typeface="ＭＳ Ｐゴシック" panose="020B0600070205080204" pitchFamily="34" charset="-128"/>
              </a:rPr>
              <a:t>Epigenome: </a:t>
            </a:r>
            <a:r>
              <a:rPr lang="en-US" altLang="en-US" sz="2800">
                <a:ea typeface="ＭＳ Ｐゴシック" panose="020B0600070205080204" pitchFamily="34" charset="-128"/>
              </a:rPr>
              <a:t>functional modifications of the genome regulating chromatin structure and gene expression (do not alter sequence)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49" name="Picture 3">
            <a:extLst>
              <a:ext uri="{FF2B5EF4-FFF2-40B4-BE49-F238E27FC236}">
                <a16:creationId xmlns:a16="http://schemas.microsoft.com/office/drawing/2014/main" id="{D33C0BD9-7431-8A79-2817-90982DFD1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2206625"/>
            <a:ext cx="8905875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0" name="TextBox 2">
            <a:extLst>
              <a:ext uri="{FF2B5EF4-FFF2-40B4-BE49-F238E27FC236}">
                <a16:creationId xmlns:a16="http://schemas.microsoft.com/office/drawing/2014/main" id="{06D272FF-A691-34C8-CF0C-5D353094D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1325563"/>
            <a:ext cx="13477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700">
                <a:solidFill>
                  <a:schemeClr val="tx1"/>
                </a:solidFill>
                <a:latin typeface="Times" charset="0"/>
              </a:rPr>
              <a:t>Figure 1</a:t>
            </a:r>
          </a:p>
        </p:txBody>
      </p:sp>
      <p:sp>
        <p:nvSpPr>
          <p:cNvPr id="181251" name="TextBox 1">
            <a:extLst>
              <a:ext uri="{FF2B5EF4-FFF2-40B4-BE49-F238E27FC236}">
                <a16:creationId xmlns:a16="http://schemas.microsoft.com/office/drawing/2014/main" id="{5B71E562-7DDF-FCE0-2367-0507158F0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5275263"/>
            <a:ext cx="730408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charset="0"/>
              </a:rPr>
              <a:t>20 individuals heterozygous for PGC-SCZ2 SNPs at ~70/108 loci,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charset="0"/>
              </a:rPr>
              <a:t>generate iPSCs and differentiate into NPCs, glutamatergic, GABAergic and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charset="0"/>
              </a:rPr>
              <a:t>dopaminergic neurons with high purity (75 to 90%)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imes" charset="0"/>
            </a:endParaRPr>
          </a:p>
        </p:txBody>
      </p:sp>
      <p:pic>
        <p:nvPicPr>
          <p:cNvPr id="181252" name="Picture 4">
            <a:extLst>
              <a:ext uri="{FF2B5EF4-FFF2-40B4-BE49-F238E27FC236}">
                <a16:creationId xmlns:a16="http://schemas.microsoft.com/office/drawing/2014/main" id="{AFA21B81-F1A0-ED13-EBD6-9C8268EF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4970463"/>
            <a:ext cx="1700212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3" name="Picture 5">
            <a:extLst>
              <a:ext uri="{FF2B5EF4-FFF2-40B4-BE49-F238E27FC236}">
                <a16:creationId xmlns:a16="http://schemas.microsoft.com/office/drawing/2014/main" id="{DF1DF125-A685-5E28-57A4-F32CD10E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7625"/>
            <a:ext cx="5373687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4" name="Picture 6">
            <a:extLst>
              <a:ext uri="{FF2B5EF4-FFF2-40B4-BE49-F238E27FC236}">
                <a16:creationId xmlns:a16="http://schemas.microsoft.com/office/drawing/2014/main" id="{1D9180DF-811C-AE3F-BF24-8B25CB5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39888"/>
            <a:ext cx="3506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1">
            <a:extLst>
              <a:ext uri="{FF2B5EF4-FFF2-40B4-BE49-F238E27FC236}">
                <a16:creationId xmlns:a16="http://schemas.microsoft.com/office/drawing/2014/main" id="{FE215BB2-C2BB-F70D-88FA-3AB6BC8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4800"/>
            <a:ext cx="8636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ACFE6C46-9F11-DE23-0C27-A9FDAE799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8636000" cy="2586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In derived NPC, glutamatergic, GABAergic and dopaminergic neurons </a:t>
            </a:r>
          </a:p>
          <a:p>
            <a:pPr marL="1028700" lvl="1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Map open chromatin using ATAC-Seq</a:t>
            </a:r>
          </a:p>
          <a:p>
            <a:pPr marL="1028700" lvl="1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Measure gene expression using </a:t>
            </a:r>
            <a:r>
              <a:rPr lang="en-US" altLang="en-US" sz="1800" dirty="0" err="1">
                <a:latin typeface="Times" pitchFamily="2" charset="0"/>
              </a:rPr>
              <a:t>scRNA</a:t>
            </a:r>
            <a:r>
              <a:rPr lang="en-US" altLang="en-US" sz="1800" dirty="0">
                <a:latin typeface="Times" pitchFamily="2" charset="0"/>
              </a:rPr>
              <a:t>-Seq</a:t>
            </a:r>
          </a:p>
          <a:p>
            <a:pPr marL="285750" indent="-285750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Overlay with chromatin conformation data</a:t>
            </a:r>
          </a:p>
          <a:p>
            <a:pPr marL="285750" indent="-285750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Identify individual variant(s) from GWAS association signal where</a:t>
            </a:r>
          </a:p>
          <a:p>
            <a:pPr marL="1028700" lvl="1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Associated allele alters open chromatin</a:t>
            </a:r>
          </a:p>
          <a:p>
            <a:pPr marL="1028700" lvl="1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Associated allele affects gene expression (is an </a:t>
            </a:r>
            <a:r>
              <a:rPr lang="en-US" altLang="en-US" sz="1800" dirty="0" err="1">
                <a:latin typeface="Times" pitchFamily="2" charset="0"/>
              </a:rPr>
              <a:t>eQTL</a:t>
            </a:r>
            <a:r>
              <a:rPr lang="en-US" altLang="en-US" sz="1800" dirty="0">
                <a:latin typeface="Times" pitchFamily="2" charset="0"/>
              </a:rPr>
              <a:t>)</a:t>
            </a:r>
          </a:p>
          <a:p>
            <a:pPr marL="285750" indent="-285750">
              <a:spcBef>
                <a:spcPct val="0"/>
              </a:spcBef>
              <a:defRPr/>
            </a:pPr>
            <a:r>
              <a:rPr lang="en-US" altLang="en-US" sz="1800" dirty="0">
                <a:latin typeface="Times" pitchFamily="2" charset="0"/>
              </a:rPr>
              <a:t>Nominate individual variant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 dirty="0"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7" name="Picture 1">
            <a:extLst>
              <a:ext uri="{FF2B5EF4-FFF2-40B4-BE49-F238E27FC236}">
                <a16:creationId xmlns:a16="http://schemas.microsoft.com/office/drawing/2014/main" id="{BBB1D7F8-A19C-6455-AD9E-978CE5B7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7" b="40067"/>
          <a:stretch>
            <a:fillRect/>
          </a:stretch>
        </p:blipFill>
        <p:spPr bwMode="auto">
          <a:xfrm>
            <a:off x="-7938" y="1404938"/>
            <a:ext cx="9159876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298" name="Picture 3">
            <a:extLst>
              <a:ext uri="{FF2B5EF4-FFF2-40B4-BE49-F238E27FC236}">
                <a16:creationId xmlns:a16="http://schemas.microsoft.com/office/drawing/2014/main" id="{B8B088C6-911D-EFD7-87B7-6216818F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8250"/>
            <a:ext cx="9097963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299" name="Rectangle 4">
            <a:extLst>
              <a:ext uri="{FF2B5EF4-FFF2-40B4-BE49-F238E27FC236}">
                <a16:creationId xmlns:a16="http://schemas.microsoft.com/office/drawing/2014/main" id="{02E46D3C-CA6D-9FA4-D318-874E1B3F2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8153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" charset="0"/>
              </a:rPr>
              <a:t>CRISPR editing to homozygosity reveals significant reductions in 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" charset="0"/>
              </a:rPr>
              <a:t>gene expression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" charset="0"/>
              </a:rPr>
              <a:t>PSD95+/SYN1+ synaptic puncta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>
                <a:latin typeface="Times" charset="0"/>
              </a:rPr>
              <a:t>Reduced firing rate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1800">
              <a:latin typeface="Time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60BB770-966D-8582-B911-A874A2F4C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"/>
            <a:ext cx="70104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457200" indent="-457200" algn="ctr">
              <a:defRPr/>
            </a:pPr>
            <a:r>
              <a:rPr lang="en-US" sz="3600" dirty="0">
                <a:solidFill>
                  <a:schemeClr val="bg1"/>
                </a:solidFill>
                <a:latin typeface="+mj-lt"/>
                <a:ea typeface="+mn-ea"/>
              </a:rPr>
              <a:t>Allelic Association</a:t>
            </a:r>
          </a:p>
        </p:txBody>
      </p:sp>
      <p:sp>
        <p:nvSpPr>
          <p:cNvPr id="74754" name="Text Box 3">
            <a:extLst>
              <a:ext uri="{FF2B5EF4-FFF2-40B4-BE49-F238E27FC236}">
                <a16:creationId xmlns:a16="http://schemas.microsoft.com/office/drawing/2014/main" id="{C3C2F702-A3A7-010B-F812-A82DE355C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70104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bg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200" b="1" dirty="0">
                <a:solidFill>
                  <a:srgbClr val="FF0000"/>
                </a:solidFill>
              </a:rPr>
              <a:t>Direct</a:t>
            </a:r>
            <a:r>
              <a:rPr lang="en-US" altLang="en-US" sz="3200" b="1" dirty="0"/>
              <a:t> Causation or Relationship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b="1" dirty="0"/>
              <a:t> HLA associations w/ Autoimmune Disorders</a:t>
            </a:r>
            <a:endParaRPr lang="en-US" altLang="en-US" sz="32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rgbClr val="00FF00"/>
                </a:solidFill>
              </a:rPr>
              <a:t>Indirect</a:t>
            </a:r>
            <a:r>
              <a:rPr lang="en-US" altLang="en-US" sz="3200" b="1" dirty="0"/>
              <a:t> relationship via Linkage disequilibrium (LD)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b="1" dirty="0"/>
              <a:t> genotyped marker is physically close to and in LD with a variant influencing the trait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3200" b="1" dirty="0"/>
              <a:t> Distinction less meaningful in the era of genome sequencing and imputation</a:t>
            </a:r>
            <a:endParaRPr lang="en-US" altLang="en-US" sz="3200" b="1" dirty="0">
              <a:latin typeface="Times New Roman" panose="02020603050405020304" pitchFamily="18" charset="0"/>
            </a:endParaRPr>
          </a:p>
        </p:txBody>
      </p:sp>
      <p:pic>
        <p:nvPicPr>
          <p:cNvPr id="107523" name="Picture 3">
            <a:extLst>
              <a:ext uri="{FF2B5EF4-FFF2-40B4-BE49-F238E27FC236}">
                <a16:creationId xmlns:a16="http://schemas.microsoft.com/office/drawing/2014/main" id="{B0B0B00B-3862-4F6E-B228-DA4EAB6E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87438"/>
            <a:ext cx="579120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Line 6">
            <a:extLst>
              <a:ext uri="{FF2B5EF4-FFF2-40B4-BE49-F238E27FC236}">
                <a16:creationId xmlns:a16="http://schemas.microsoft.com/office/drawing/2014/main" id="{7983CAF1-BD62-E60F-EBDF-9564C5229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1752600"/>
            <a:ext cx="457200" cy="4572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57" name="Line 7">
            <a:extLst>
              <a:ext uri="{FF2B5EF4-FFF2-40B4-BE49-F238E27FC236}">
                <a16:creationId xmlns:a16="http://schemas.microsoft.com/office/drawing/2014/main" id="{7EED9959-A4ED-7786-F36D-2CC973240A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1600200"/>
            <a:ext cx="2438400" cy="152400"/>
          </a:xfrm>
          <a:prstGeom prst="line">
            <a:avLst/>
          </a:prstGeom>
          <a:noFill/>
          <a:ln w="158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A646897C-98BF-1749-997B-2E0A4DF00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Genetic association is applicable to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many human traits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F73A853B-412B-37DE-B9F9-8952552BF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Most medical genetics focuses on </a:t>
            </a:r>
            <a:r>
              <a:rPr lang="en-US" altLang="en-US" u="sng">
                <a:ea typeface="ＭＳ Ｐゴシック" panose="020B0600070205080204" pitchFamily="34" charset="-128"/>
              </a:rPr>
              <a:t>diseases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Categorical or dichotomous traits (Yes/No, O/1)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Also applicable to </a:t>
            </a:r>
            <a:r>
              <a:rPr lang="en-US" altLang="en-US" u="sng">
                <a:ea typeface="ＭＳ Ｐゴシック" panose="020B0600070205080204" pitchFamily="34" charset="-128"/>
              </a:rPr>
              <a:t>quantitative</a:t>
            </a:r>
            <a:r>
              <a:rPr lang="en-US" altLang="en-US">
                <a:ea typeface="ＭＳ Ｐゴシック" panose="020B0600070205080204" pitchFamily="34" charset="-128"/>
              </a:rPr>
              <a:t> traits (continuous values)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Height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BMI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These provide particular insight into the effects of genes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GWAS explicitly aimed at detecting </a:t>
            </a:r>
            <a:r>
              <a:rPr lang="en-US" altLang="en-US" u="sng"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variation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16F47F21-72FA-9D43-A269-6AC64AA90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Models of Common and Rare Genetic Risk I </a:t>
            </a:r>
          </a:p>
        </p:txBody>
      </p:sp>
      <p:pic>
        <p:nvPicPr>
          <p:cNvPr id="78850" name="Picture 3">
            <a:extLst>
              <a:ext uri="{FF2B5EF4-FFF2-40B4-BE49-F238E27FC236}">
                <a16:creationId xmlns:a16="http://schemas.microsoft.com/office/drawing/2014/main" id="{F62832D6-7585-92C1-2235-15526D40EDB0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498600"/>
            <a:ext cx="8686800" cy="4597400"/>
          </a:xfr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ppVCU">
  <a:themeElements>
    <a:clrScheme name="ppVCU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ppVCU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ppVC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VC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VC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VC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VC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VC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VC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ivic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ustom 2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ivic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ustom 2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ivic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ustom 2">
      <a:majorFont>
        <a:latin typeface="Book Antiqua"/>
        <a:ea typeface=""/>
        <a:cs typeface=""/>
      </a:majorFont>
      <a:minorFont>
        <a:latin typeface="Arial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2799</TotalTime>
  <Words>3658</Words>
  <Application>Microsoft Macintosh PowerPoint</Application>
  <PresentationFormat>On-screen Show (4:3)</PresentationFormat>
  <Paragraphs>561</Paragraphs>
  <Slides>69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7" baseType="lpstr">
      <vt:lpstr>Times</vt:lpstr>
      <vt:lpstr>ＭＳ Ｐゴシック</vt:lpstr>
      <vt:lpstr>Arial</vt:lpstr>
      <vt:lpstr>Arial Narrow</vt:lpstr>
      <vt:lpstr>Times New Roman</vt:lpstr>
      <vt:lpstr>Book Antiqua</vt:lpstr>
      <vt:lpstr>Wingdings 2</vt:lpstr>
      <vt:lpstr>Wingdings</vt:lpstr>
      <vt:lpstr>Calibri</vt:lpstr>
      <vt:lpstr>Verdana</vt:lpstr>
      <vt:lpstr>Comic Sans MS</vt:lpstr>
      <vt:lpstr>Helvetica</vt:lpstr>
      <vt:lpstr>ppVCU</vt:lpstr>
      <vt:lpstr>Civic</vt:lpstr>
      <vt:lpstr>1_Civic</vt:lpstr>
      <vt:lpstr>2_Civic</vt:lpstr>
      <vt:lpstr>Office Theme</vt:lpstr>
      <vt:lpstr>Bitmap Image</vt:lpstr>
      <vt:lpstr>PowerPoint Presentation</vt:lpstr>
      <vt:lpstr>Linkage, Crossover &amp; Recombination</vt:lpstr>
      <vt:lpstr>Haplotypes</vt:lpstr>
      <vt:lpstr>Haplotype Blocks</vt:lpstr>
      <vt:lpstr>Linkage Disequilibrium</vt:lpstr>
      <vt:lpstr>3 Definitions of Linkage Disequilibrium</vt:lpstr>
      <vt:lpstr>PowerPoint Presentation</vt:lpstr>
      <vt:lpstr>Genetic association is applicable to  many human traits</vt:lpstr>
      <vt:lpstr>Models of Common and Rare Genetic Risk I </vt:lpstr>
      <vt:lpstr>Models of Common and Rare Genetic Risk II </vt:lpstr>
      <vt:lpstr>Common disease/common variant (CDCV)</vt:lpstr>
      <vt:lpstr>CDCV requires additional modeling</vt:lpstr>
      <vt:lpstr>APOE*ε4 and Alzheimer’s</vt:lpstr>
      <vt:lpstr>PowerPoint Presentation</vt:lpstr>
      <vt:lpstr>PowerPoint Presentation</vt:lpstr>
      <vt:lpstr>Risch and Merikangas, 1996</vt:lpstr>
      <vt:lpstr>Development of SNP microarrays</vt:lpstr>
      <vt:lpstr>PowerPoint Presentation</vt:lpstr>
      <vt:lpstr>Issues in GWAS study design</vt:lpstr>
      <vt:lpstr>Power  &amp; Sample N </vt:lpstr>
      <vt:lpstr>PowerPoint Presentation</vt:lpstr>
      <vt:lpstr>PGC2 2012 Mega-analysis results</vt:lpstr>
      <vt:lpstr>PGC2 2014 Mega-analysis results</vt:lpstr>
      <vt:lpstr>PowerPoint Presentation</vt:lpstr>
      <vt:lpstr>PowerPoint Presentation</vt:lpstr>
      <vt:lpstr>Associated loci as function  of sample size</vt:lpstr>
      <vt:lpstr>Population Stratification</vt:lpstr>
      <vt:lpstr>Wellcome Trust Case/Control Consortium (WTCCC) study </vt:lpstr>
      <vt:lpstr>WTCCC samples</vt:lpstr>
      <vt:lpstr>WTCCC controls</vt:lpstr>
      <vt:lpstr>The less exciting end of the WTCCC</vt:lpstr>
      <vt:lpstr>Phenotype: Hypertension I</vt:lpstr>
      <vt:lpstr>Phenotype: Hypertension II</vt:lpstr>
      <vt:lpstr>Phenotype: Hypertension III</vt:lpstr>
      <vt:lpstr>Technical issues</vt:lpstr>
      <vt:lpstr>Differential Error in two Control Sites</vt:lpstr>
      <vt:lpstr>Data cleaning and QC</vt:lpstr>
      <vt:lpstr>Rigorous QC Process</vt:lpstr>
      <vt:lpstr>Assess “quantile-quantile (q-q)” plot </vt:lpstr>
      <vt:lpstr>Pre- &amp; Post-BC Q-Q Plots of 2 Control Sites</vt:lpstr>
      <vt:lpstr>BeagleCall (BC)</vt:lpstr>
      <vt:lpstr>BeagleCall</vt:lpstr>
      <vt:lpstr>Post-QC Ancestry Principal Components</vt:lpstr>
      <vt:lpstr>Imputation: inference of alleles at ungenotyped SNPs based on known LD patterns</vt:lpstr>
      <vt:lpstr>Imputation: requires a reference</vt:lpstr>
      <vt:lpstr>Appropriate Statistical Tests &amp; Significance Levels</vt:lpstr>
      <vt:lpstr>2 regions close-up 2.5 Mb region </vt:lpstr>
      <vt:lpstr>Type 2 diabetes: robust replication</vt:lpstr>
      <vt:lpstr>Assessing h2 (risk variance) accounted for </vt:lpstr>
      <vt:lpstr>PowerPoint Presentation</vt:lpstr>
      <vt:lpstr>The missing variance problem example:  GWAS of normal human height</vt:lpstr>
      <vt:lpstr>Sum Score results from 4 traits/diseases</vt:lpstr>
      <vt:lpstr>A broader approach estimating heritability accounted for beyond significant loci</vt:lpstr>
      <vt:lpstr>Purcell Polygene score approach</vt:lpstr>
      <vt:lpstr>h2 or risk variance accounted for genomewide</vt:lpstr>
      <vt:lpstr>Genomewide approach (GCTA)</vt:lpstr>
      <vt:lpstr>Why is so little variance accounted for?</vt:lpstr>
      <vt:lpstr>Missing Heritability II.1</vt:lpstr>
      <vt:lpstr>Missing Heritability II.2</vt:lpstr>
      <vt:lpstr>PGC Schizophrenia Chromosome 6 Locus</vt:lpstr>
      <vt:lpstr>PowerPoint Presentation</vt:lpstr>
      <vt:lpstr>PowerPoint Presentation</vt:lpstr>
      <vt:lpstr>Known Function of Complement 4</vt:lpstr>
      <vt:lpstr>Complement cascade proteins mediate synaptic pruning in mouse retinogeniculate</vt:lpstr>
      <vt:lpstr>PowerPoint Presentation</vt:lpstr>
      <vt:lpstr>Epigenome: functional modifications of the genome regulating chromatin structure and gene expression (do not alter sequence)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Brien Riley</dc:creator>
  <cp:lastModifiedBy>Brien Riley</cp:lastModifiedBy>
  <cp:revision>58</cp:revision>
  <cp:lastPrinted>2002-02-18T18:44:17Z</cp:lastPrinted>
  <dcterms:created xsi:type="dcterms:W3CDTF">2016-02-29T15:28:21Z</dcterms:created>
  <dcterms:modified xsi:type="dcterms:W3CDTF">2023-02-28T21:13:17Z</dcterms:modified>
</cp:coreProperties>
</file>